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0" r:id="rId6"/>
    <p:sldId id="281" r:id="rId7"/>
    <p:sldId id="302" r:id="rId8"/>
    <p:sldId id="282" r:id="rId9"/>
    <p:sldId id="308" r:id="rId10"/>
    <p:sldId id="305" r:id="rId11"/>
    <p:sldId id="307" r:id="rId12"/>
    <p:sldId id="317" r:id="rId13"/>
    <p:sldId id="322" r:id="rId14"/>
    <p:sldId id="319" r:id="rId15"/>
    <p:sldId id="321" r:id="rId16"/>
    <p:sldId id="318" r:id="rId17"/>
    <p:sldId id="320" r:id="rId18"/>
    <p:sldId id="304" r:id="rId19"/>
    <p:sldId id="309" r:id="rId20"/>
    <p:sldId id="310" r:id="rId21"/>
    <p:sldId id="311" r:id="rId22"/>
    <p:sldId id="312" r:id="rId23"/>
    <p:sldId id="313" r:id="rId24"/>
    <p:sldId id="315" r:id="rId25"/>
    <p:sldId id="314" r:id="rId26"/>
    <p:sldId id="296" r:id="rId27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C0E"/>
    <a:srgbClr val="01B051"/>
    <a:srgbClr val="E1EEDA"/>
    <a:srgbClr val="CCFFCC"/>
    <a:srgbClr val="F9FBA7"/>
    <a:srgbClr val="FFFFFF"/>
    <a:srgbClr val="D00600"/>
    <a:srgbClr val="FC2110"/>
    <a:srgbClr val="F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5332" autoAdjust="0"/>
  </p:normalViewPr>
  <p:slideViewPr>
    <p:cSldViewPr>
      <p:cViewPr varScale="1">
        <p:scale>
          <a:sx n="110" d="100"/>
          <a:sy n="110" d="100"/>
        </p:scale>
        <p:origin x="16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2DFD0F7-9149-4ED9-AA09-64F35445C9E8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82A4EC-C742-45C2-9C52-0D1AC475E7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B915EDB5-8B4A-4658-8E7B-6B60E31865A6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B567058-9A7E-42FA-83FE-D45C7E8D9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34649A3-7B30-4992-A117-955151EFE5B0}" type="datetime1">
              <a:rPr lang="zh-TW" altLang="en-US" smtClean="0"/>
              <a:pPr>
                <a:spcBef>
                  <a:spcPct val="0"/>
                </a:spcBef>
              </a:pPr>
              <a:t>2021/2/26</a:t>
            </a:fld>
            <a:endParaRPr lang="zh-TW" altLang="en-US" smtClean="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A6020E9-B39E-4D15-BA74-B9E3BCD92019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 smtClean="0"/>
          </a:p>
        </p:txBody>
      </p:sp>
      <p:sp>
        <p:nvSpPr>
          <p:cNvPr id="922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mtClean="0"/>
              <a:t>Confidential</a:t>
            </a:r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6CEFA-D919-4A72-BB21-6BB41EF170E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BF704-F7F7-4E92-B913-B570BCB19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93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7FBAD-C7F9-473F-9C40-AE9EEF81D11E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81E7-3151-401A-A6C8-DD00F2D474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367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51A24-5D04-4308-849E-EFE931529312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5D0C9-7D45-4464-8FE5-66043167B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3201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82844-C0B4-43D9-BE03-5266A70CD348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AA3A2-F9D1-4B2D-8EE1-0496E22331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0074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2862D-27CB-40EC-9B61-66A3538147B9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14323-234C-437A-94DD-DFF3768849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1976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F7C3-B7C6-4B70-B291-57EBCC64CF8C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ED6AB-F35B-413C-9834-DE94D03175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2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946B5-DACF-4E9D-A152-5D4F43CE9914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732C0-D5C6-4166-9C36-0007C32C7F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0885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9DF3A-1E17-4F40-B7B7-9BF11772FC81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EC6FD-2598-42AA-9EB0-D2CBF7FD0C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6097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DEAD2-FE34-4CE4-BF8E-5CEBC16B3E3D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56CAC-B93C-436E-8FF3-1223B0CFF5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208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B46BE-9FD4-432B-9C07-9C8355FDC21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8F388-41F6-4841-9719-6590DD7AE3E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6417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A4483-5285-4B84-BDD8-15D63DC3FD98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76826-7317-4A4D-B1D1-B746E4523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40079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2AB4B-9A14-40B2-BB23-33A824A874FA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CE300-E011-4DD1-9C9A-BE09F60CCF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58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AD1B1C3-4DD1-4348-8537-3EF6707BBC36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66A9E68-F161-48CA-8148-1A1CD5A05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4" r:id="rId1"/>
    <p:sldLayoutId id="2147485336" r:id="rId2"/>
    <p:sldLayoutId id="2147485345" r:id="rId3"/>
    <p:sldLayoutId id="2147485337" r:id="rId4"/>
    <p:sldLayoutId id="2147485338" r:id="rId5"/>
    <p:sldLayoutId id="2147485339" r:id="rId6"/>
    <p:sldLayoutId id="2147485340" r:id="rId7"/>
    <p:sldLayoutId id="2147485346" r:id="rId8"/>
    <p:sldLayoutId id="2147485347" r:id="rId9"/>
    <p:sldLayoutId id="2147485341" r:id="rId10"/>
    <p:sldLayoutId id="2147485342" r:id="rId11"/>
    <p:sldLayoutId id="214748534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YHOUYANG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歐陽以恆</a:t>
            </a:r>
          </a:p>
        </p:txBody>
      </p:sp>
      <p:sp>
        <p:nvSpPr>
          <p:cNvPr id="8195" name="Title 1"/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2500313" y="3929063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2020.12.21</a:t>
            </a:r>
            <a:r>
              <a:rPr lang="zh-TW" altLang="en-US" sz="28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2021.01.04</a:t>
            </a:r>
            <a:endParaRPr lang="zh-TW" altLang="en-US" sz="2800" dirty="0">
              <a:solidFill>
                <a:schemeClr val="bg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22492" y="1124744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4</a:t>
            </a:r>
            <a:r>
              <a:rPr lang="en-US" altLang="zh-TW" sz="2000" dirty="0">
                <a:latin typeface="+mj-ea"/>
                <a:ea typeface="+mj-ea"/>
              </a:rPr>
              <a:t>.</a:t>
            </a:r>
            <a:r>
              <a:rPr lang="zh-TW" altLang="en-US" sz="2000" dirty="0">
                <a:latin typeface="+mj-ea"/>
                <a:ea typeface="+mj-ea"/>
              </a:rPr>
              <a:t>測試</a:t>
            </a:r>
            <a:r>
              <a:rPr lang="en-US" altLang="zh-TW" sz="2000" dirty="0">
                <a:latin typeface="+mj-ea"/>
                <a:ea typeface="+mj-ea"/>
              </a:rPr>
              <a:t>Lift Finger</a:t>
            </a:r>
            <a:r>
              <a:rPr lang="zh-TW" altLang="en-US" sz="2000" dirty="0">
                <a:latin typeface="+mj-ea"/>
                <a:ea typeface="+mj-ea"/>
              </a:rPr>
              <a:t>高低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5</a:t>
            </a:r>
            <a:r>
              <a:rPr lang="en-US" altLang="zh-TW" sz="2000" dirty="0">
                <a:latin typeface="+mj-ea"/>
                <a:ea typeface="+mj-ea"/>
              </a:rPr>
              <a:t>.</a:t>
            </a:r>
            <a:r>
              <a:rPr lang="zh-TW" altLang="en-US" sz="2000" dirty="0">
                <a:latin typeface="+mj-ea"/>
                <a:ea typeface="+mj-ea"/>
              </a:rPr>
              <a:t>測溫</a:t>
            </a:r>
            <a:r>
              <a:rPr lang="en-US" altLang="zh-TW" sz="2000" dirty="0">
                <a:latin typeface="+mj-ea"/>
                <a:ea typeface="+mj-ea"/>
              </a:rPr>
              <a:t>LAMP</a:t>
            </a:r>
            <a:r>
              <a:rPr lang="zh-TW" altLang="en-US" sz="2000" dirty="0">
                <a:latin typeface="+mj-ea"/>
                <a:ea typeface="+mj-ea"/>
              </a:rPr>
              <a:t>溫度</a:t>
            </a:r>
            <a:r>
              <a:rPr lang="en-US" altLang="zh-TW" sz="2000" dirty="0">
                <a:latin typeface="+mj-ea"/>
                <a:ea typeface="+mj-ea"/>
              </a:rPr>
              <a:t>400</a:t>
            </a:r>
            <a:r>
              <a:rPr lang="zh-TW" altLang="en-US" sz="2000" dirty="0">
                <a:latin typeface="+mj-ea"/>
                <a:ea typeface="+mj-ea"/>
              </a:rPr>
              <a:t>實際</a:t>
            </a:r>
            <a:r>
              <a:rPr lang="en-US" altLang="zh-TW" sz="2000" dirty="0">
                <a:latin typeface="+mj-ea"/>
                <a:ea typeface="+mj-ea"/>
              </a:rPr>
              <a:t>Wafer</a:t>
            </a:r>
            <a:r>
              <a:rPr lang="zh-TW" altLang="en-US" sz="2000" dirty="0">
                <a:latin typeface="+mj-ea"/>
                <a:ea typeface="+mj-ea"/>
              </a:rPr>
              <a:t>溫度</a:t>
            </a:r>
            <a:r>
              <a:rPr lang="en-US" altLang="zh-TW" sz="2000" dirty="0">
                <a:latin typeface="+mj-ea"/>
                <a:ea typeface="+mj-ea"/>
              </a:rPr>
              <a:t>340</a:t>
            </a:r>
            <a:r>
              <a:rPr lang="zh-TW" altLang="en-US" sz="2000" dirty="0">
                <a:latin typeface="+mj-ea"/>
                <a:ea typeface="+mj-ea"/>
              </a:rPr>
              <a:t>即</a:t>
            </a:r>
            <a:r>
              <a:rPr lang="en-US" altLang="zh-TW" sz="2000" dirty="0">
                <a:latin typeface="+mj-ea"/>
                <a:ea typeface="+mj-ea"/>
              </a:rPr>
              <a:t>OK(C0)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6.Transfer(LLA LLB </a:t>
            </a:r>
            <a:r>
              <a:rPr lang="en-US" altLang="zh-TW" sz="2000" dirty="0" err="1">
                <a:latin typeface="+mj-ea"/>
                <a:ea typeface="+mj-ea"/>
              </a:rPr>
              <a:t>Chamb</a:t>
            </a:r>
            <a:r>
              <a:rPr lang="en-US" altLang="zh-TW" sz="2000" dirty="0">
                <a:latin typeface="+mj-ea"/>
                <a:ea typeface="+mj-ea"/>
              </a:rPr>
              <a:t> F</a:t>
            </a:r>
            <a:r>
              <a:rPr lang="zh-TW" altLang="en-US" sz="2000" dirty="0">
                <a:latin typeface="+mj-ea"/>
                <a:ea typeface="+mj-ea"/>
              </a:rPr>
              <a:t>轉平邊</a:t>
            </a:r>
            <a:r>
              <a:rPr lang="en-US" altLang="zh-TW" sz="2000" dirty="0">
                <a:latin typeface="+mj-ea"/>
                <a:ea typeface="+mj-ea"/>
              </a:rPr>
              <a:t> </a:t>
            </a:r>
            <a:r>
              <a:rPr lang="en-US" altLang="zh-TW" sz="2000" dirty="0" err="1">
                <a:latin typeface="+mj-ea"/>
                <a:ea typeface="+mj-ea"/>
              </a:rPr>
              <a:t>Chamb</a:t>
            </a:r>
            <a:r>
              <a:rPr lang="en-US" altLang="zh-TW" sz="2000" dirty="0">
                <a:latin typeface="+mj-ea"/>
                <a:ea typeface="+mj-ea"/>
              </a:rPr>
              <a:t> C</a:t>
            </a:r>
            <a:r>
              <a:rPr lang="zh-TW" altLang="en-US" sz="2000" dirty="0">
                <a:latin typeface="+mj-ea"/>
                <a:ea typeface="+mj-ea"/>
              </a:rPr>
              <a:t>承接</a:t>
            </a:r>
            <a:r>
              <a:rPr lang="en-US" altLang="zh-TW" sz="2000" dirty="0">
                <a:latin typeface="+mj-ea"/>
                <a:ea typeface="+mj-ea"/>
              </a:rPr>
              <a:t>) &amp; Buffer check </a:t>
            </a:r>
            <a:r>
              <a:rPr lang="zh-TW" altLang="en-US" sz="2000" dirty="0">
                <a:latin typeface="+mj-ea"/>
                <a:ea typeface="+mj-ea"/>
              </a:rPr>
              <a:t>結束後更換</a:t>
            </a:r>
            <a:r>
              <a:rPr lang="en-US" altLang="zh-TW" sz="2000" dirty="0">
                <a:latin typeface="+mj-ea"/>
                <a:ea typeface="+mj-ea"/>
              </a:rPr>
              <a:t>Buffer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O-ring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PM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Chamber O-Ring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7.</a:t>
            </a:r>
            <a:r>
              <a:rPr lang="zh-TW" altLang="en-US" sz="2000" dirty="0">
                <a:latin typeface="+mj-ea"/>
                <a:ea typeface="+mj-ea"/>
              </a:rPr>
              <a:t>第</a:t>
            </a:r>
            <a:r>
              <a:rPr lang="en-US" altLang="zh-TW" sz="2000" dirty="0">
                <a:latin typeface="+mj-ea"/>
                <a:ea typeface="+mj-ea"/>
              </a:rPr>
              <a:t>6</a:t>
            </a:r>
            <a:r>
              <a:rPr lang="zh-TW" altLang="en-US" sz="2000" dirty="0">
                <a:latin typeface="+mj-ea"/>
                <a:ea typeface="+mj-ea"/>
              </a:rPr>
              <a:t>項實施</a:t>
            </a:r>
            <a:r>
              <a:rPr lang="zh-TW" altLang="en-US" sz="2000" dirty="0" smtClean="0">
                <a:latin typeface="+mj-ea"/>
                <a:ea typeface="+mj-ea"/>
              </a:rPr>
              <a:t>前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Vacuum </a:t>
            </a:r>
            <a:r>
              <a:rPr lang="en-US" altLang="zh-TW" sz="2000" dirty="0">
                <a:latin typeface="+mj-ea"/>
                <a:ea typeface="+mj-ea"/>
              </a:rPr>
              <a:t>Sensors</a:t>
            </a:r>
            <a:r>
              <a:rPr lang="zh-TW" altLang="zh-TW" sz="2000" dirty="0">
                <a:latin typeface="+mj-ea"/>
                <a:ea typeface="+mj-ea"/>
              </a:rPr>
              <a:t>由</a:t>
            </a:r>
            <a:r>
              <a:rPr lang="en-US" altLang="zh-TW" sz="2000" dirty="0">
                <a:latin typeface="+mj-ea"/>
                <a:ea typeface="+mj-ea"/>
              </a:rPr>
              <a:t>Check</a:t>
            </a:r>
            <a:r>
              <a:rPr lang="zh-TW" altLang="zh-TW" sz="2000" dirty="0">
                <a:latin typeface="+mj-ea"/>
                <a:ea typeface="+mj-ea"/>
              </a:rPr>
              <a:t>改</a:t>
            </a:r>
            <a:r>
              <a:rPr lang="en-US" altLang="zh-TW" sz="2000" dirty="0" smtClean="0">
                <a:latin typeface="+mj-ea"/>
                <a:ea typeface="+mj-ea"/>
              </a:rPr>
              <a:t>Ignore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結束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後改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回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Check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8.LLA&amp;LLB&amp;Chamber C</a:t>
            </a:r>
            <a:r>
              <a:rPr lang="zh-TW" altLang="en-US" sz="2000" dirty="0">
                <a:latin typeface="+mj-ea"/>
                <a:ea typeface="+mj-ea"/>
              </a:rPr>
              <a:t>測漏</a:t>
            </a:r>
            <a:r>
              <a:rPr lang="en-US" altLang="zh-TW" sz="2000" dirty="0">
                <a:latin typeface="+mj-ea"/>
                <a:ea typeface="+mj-ea"/>
              </a:rPr>
              <a:t>(Chamber </a:t>
            </a:r>
            <a:r>
              <a:rPr lang="zh-TW" altLang="en-US" sz="2000" dirty="0">
                <a:latin typeface="+mj-ea"/>
                <a:ea typeface="+mj-ea"/>
              </a:rPr>
              <a:t>低溫測漏</a:t>
            </a:r>
            <a:r>
              <a:rPr lang="en-US" altLang="zh-TW" sz="2000" dirty="0">
                <a:latin typeface="+mj-ea"/>
                <a:ea typeface="+mj-ea"/>
              </a:rPr>
              <a:t>+</a:t>
            </a:r>
            <a:r>
              <a:rPr lang="zh-TW" altLang="en-US" sz="2000" dirty="0">
                <a:latin typeface="+mj-ea"/>
                <a:ea typeface="+mj-ea"/>
              </a:rPr>
              <a:t>高溫測漏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9. EA Test Run</a:t>
            </a:r>
            <a:r>
              <a:rPr lang="zh-TW" altLang="zh-TW" sz="2000" dirty="0">
                <a:latin typeface="+mj-ea"/>
                <a:ea typeface="+mj-ea"/>
              </a:rPr>
              <a:t>測</a:t>
            </a:r>
            <a:r>
              <a:rPr lang="en-US" altLang="zh-TW" sz="2000" dirty="0">
                <a:latin typeface="+mj-ea"/>
                <a:ea typeface="+mj-ea"/>
              </a:rPr>
              <a:t>RS &amp; PTC</a:t>
            </a:r>
          </a:p>
          <a:p>
            <a:pPr marL="0" indent="0">
              <a:buNone/>
            </a:pPr>
            <a:endParaRPr lang="zh-TW" altLang="en-US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1" y="1526312"/>
            <a:ext cx="2026861" cy="1521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26312"/>
            <a:ext cx="2026862" cy="15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55576" y="804292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 smtClean="0">
                <a:latin typeface="+mj-ea"/>
                <a:ea typeface="+mj-ea"/>
              </a:rPr>
              <a:t>SYSTEM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OPTIONS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&gt;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DIGITAL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I/O</a:t>
            </a:r>
          </a:p>
          <a:p>
            <a:pPr marL="0" indent="0">
              <a:buNone/>
            </a:pPr>
            <a:r>
              <a:rPr lang="zh-TW" altLang="en-US" sz="2500" dirty="0" smtClean="0">
                <a:latin typeface="+mj-ea"/>
                <a:ea typeface="+mj-ea"/>
              </a:rPr>
              <a:t>手動開關</a:t>
            </a:r>
            <a:r>
              <a:rPr lang="en-US" altLang="zh-TW" sz="2500" dirty="0" smtClean="0">
                <a:latin typeface="+mj-ea"/>
                <a:ea typeface="+mj-ea"/>
              </a:rPr>
              <a:t>CHAMBER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BUFFER</a:t>
            </a:r>
          </a:p>
          <a:p>
            <a:pPr marL="0" indent="0">
              <a:buNone/>
            </a:pPr>
            <a:r>
              <a:rPr lang="en-US" altLang="zh-TW" sz="2500" dirty="0" smtClean="0">
                <a:latin typeface="+mj-ea"/>
                <a:ea typeface="+mj-ea"/>
              </a:rPr>
              <a:t>PM</a:t>
            </a:r>
            <a:r>
              <a:rPr lang="zh-TW" altLang="en-US" sz="2500" dirty="0" smtClean="0">
                <a:latin typeface="+mj-ea"/>
                <a:ea typeface="+mj-ea"/>
              </a:rPr>
              <a:t>會使用的大多在</a:t>
            </a:r>
            <a:r>
              <a:rPr lang="en-US" altLang="zh-TW" sz="2500" dirty="0" smtClean="0">
                <a:latin typeface="+mj-ea"/>
                <a:ea typeface="+mj-ea"/>
              </a:rPr>
              <a:t>BOARD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3</a:t>
            </a:r>
            <a:r>
              <a:rPr lang="zh-TW" altLang="en-US" sz="2500" dirty="0" smtClean="0">
                <a:latin typeface="+mj-ea"/>
                <a:ea typeface="+mj-ea"/>
              </a:rPr>
              <a:t> </a:t>
            </a:r>
            <a:r>
              <a:rPr lang="en-US" altLang="zh-TW" sz="2500" dirty="0" smtClean="0">
                <a:latin typeface="+mj-ea"/>
                <a:ea typeface="+mj-ea"/>
              </a:rPr>
              <a:t> </a:t>
            </a:r>
          </a:p>
          <a:p>
            <a:pPr marL="0" indent="0">
              <a:buNone/>
            </a:pPr>
            <a:endParaRPr lang="zh-TW" altLang="en-US" sz="25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3784303" cy="28382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33" y="2420888"/>
            <a:ext cx="3803915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Transfer test</a:t>
            </a:r>
            <a:endParaRPr lang="zh-TW" altLang="en-US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74108"/>
            <a:ext cx="4536504" cy="3402378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71600" y="1434208"/>
            <a:ext cx="7285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Cassette A B</a:t>
            </a:r>
            <a:r>
              <a:rPr lang="zh-TW" altLang="en-US" dirty="0" smtClean="0">
                <a:latin typeface="+mj-ea"/>
                <a:ea typeface="+mj-ea"/>
              </a:rPr>
              <a:t>取片 需升至相對應</a:t>
            </a:r>
            <a:r>
              <a:rPr lang="en-US" altLang="zh-TW" dirty="0" smtClean="0">
                <a:latin typeface="+mj-ea"/>
                <a:ea typeface="+mj-ea"/>
              </a:rPr>
              <a:t>Slot Base</a:t>
            </a:r>
            <a:r>
              <a:rPr lang="zh-TW" altLang="en-US" dirty="0" smtClean="0">
                <a:latin typeface="+mj-ea"/>
                <a:ea typeface="+mj-ea"/>
              </a:rPr>
              <a:t>位置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BLADE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ROTATE</a:t>
            </a:r>
            <a:r>
              <a:rPr lang="zh-TW" altLang="en-US" dirty="0" smtClean="0">
                <a:latin typeface="+mj-ea"/>
                <a:ea typeface="+mj-ea"/>
              </a:rPr>
              <a:t>需至 </a:t>
            </a:r>
            <a:r>
              <a:rPr lang="en-US" altLang="zh-TW" dirty="0" smtClean="0">
                <a:latin typeface="+mj-ea"/>
                <a:ea typeface="+mj-ea"/>
              </a:rPr>
              <a:t>Cassette A B POSITION</a:t>
            </a:r>
            <a:r>
              <a:rPr lang="zh-TW" altLang="en-US" dirty="0" smtClean="0">
                <a:latin typeface="+mj-ea"/>
                <a:ea typeface="+mj-ea"/>
              </a:rPr>
              <a:t>才可抓片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抓片則將</a:t>
            </a:r>
            <a:r>
              <a:rPr lang="en-US" altLang="zh-TW" dirty="0" smtClean="0">
                <a:latin typeface="+mj-ea"/>
                <a:ea typeface="+mj-ea"/>
              </a:rPr>
              <a:t>Do</a:t>
            </a:r>
            <a:r>
              <a:rPr lang="zh-TW" altLang="en-US" dirty="0" smtClean="0">
                <a:latin typeface="+mj-ea"/>
                <a:ea typeface="+mj-ea"/>
              </a:rPr>
              <a:t>調整至</a:t>
            </a:r>
            <a:r>
              <a:rPr lang="en-US" altLang="zh-TW" dirty="0" smtClean="0">
                <a:latin typeface="+mj-ea"/>
                <a:ea typeface="+mj-ea"/>
              </a:rPr>
              <a:t>To Slot Delta</a:t>
            </a:r>
            <a:r>
              <a:rPr lang="zh-TW" altLang="en-US" dirty="0" smtClean="0">
                <a:latin typeface="+mj-ea"/>
                <a:ea typeface="+mj-ea"/>
              </a:rPr>
              <a:t>下降</a:t>
            </a:r>
            <a:r>
              <a:rPr lang="en-US" altLang="zh-TW" dirty="0" smtClean="0">
                <a:latin typeface="+mj-ea"/>
                <a:ea typeface="+mj-ea"/>
              </a:rPr>
              <a:t>Cassette</a:t>
            </a:r>
            <a:r>
              <a:rPr lang="zh-TW" altLang="en-US" dirty="0" smtClean="0">
                <a:latin typeface="+mj-ea"/>
                <a:ea typeface="+mj-ea"/>
              </a:rPr>
              <a:t>讓</a:t>
            </a:r>
            <a:r>
              <a:rPr lang="en-US" altLang="zh-TW" dirty="0" smtClean="0">
                <a:latin typeface="+mj-ea"/>
                <a:ea typeface="+mj-ea"/>
              </a:rPr>
              <a:t>WAFER</a:t>
            </a:r>
            <a:r>
              <a:rPr lang="zh-TW" altLang="en-US" dirty="0" smtClean="0">
                <a:latin typeface="+mj-ea"/>
                <a:ea typeface="+mj-ea"/>
              </a:rPr>
              <a:t>降至</a:t>
            </a:r>
            <a:r>
              <a:rPr lang="en-US" altLang="zh-TW" dirty="0" smtClean="0">
                <a:latin typeface="+mj-ea"/>
                <a:ea typeface="+mj-ea"/>
              </a:rPr>
              <a:t>BLADE</a:t>
            </a:r>
            <a:r>
              <a:rPr lang="zh-TW" altLang="en-US" dirty="0" smtClean="0">
                <a:latin typeface="+mj-ea"/>
                <a:ea typeface="+mj-ea"/>
              </a:rPr>
              <a:t>上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3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40768"/>
            <a:ext cx="6288021" cy="4716016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20372" y="817906"/>
            <a:ext cx="31420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 smtClean="0">
                <a:latin typeface="+mj-ea"/>
                <a:ea typeface="+mj-ea"/>
              </a:rPr>
              <a:t>實測溫度需</a:t>
            </a:r>
            <a:r>
              <a:rPr lang="en-US" altLang="zh-TW" sz="2100" dirty="0" smtClean="0">
                <a:latin typeface="+mj-ea"/>
                <a:ea typeface="+mj-ea"/>
              </a:rPr>
              <a:t>340</a:t>
            </a:r>
            <a:r>
              <a:rPr lang="zh-TW" altLang="en-US" sz="2100" dirty="0" smtClean="0">
                <a:latin typeface="+mj-ea"/>
                <a:ea typeface="+mj-ea"/>
              </a:rPr>
              <a:t> </a:t>
            </a:r>
            <a:r>
              <a:rPr lang="en-US" altLang="zh-TW" sz="2100" dirty="0" smtClean="0">
                <a:latin typeface="+mj-ea"/>
                <a:ea typeface="+mj-ea"/>
              </a:rPr>
              <a:t>±</a:t>
            </a:r>
            <a:r>
              <a:rPr lang="zh-TW" altLang="en-US" sz="2100" dirty="0" smtClean="0">
                <a:latin typeface="+mj-ea"/>
                <a:ea typeface="+mj-ea"/>
              </a:rPr>
              <a:t> </a:t>
            </a:r>
            <a:r>
              <a:rPr lang="en-US" altLang="zh-TW" sz="2100" dirty="0" smtClean="0">
                <a:latin typeface="+mj-ea"/>
                <a:ea typeface="+mj-ea"/>
              </a:rPr>
              <a:t>1</a:t>
            </a:r>
            <a:r>
              <a:rPr lang="zh-TW" altLang="en-US" sz="2100" dirty="0" smtClean="0">
                <a:latin typeface="+mj-ea"/>
                <a:ea typeface="+mj-ea"/>
              </a:rPr>
              <a:t>度</a:t>
            </a:r>
            <a:endParaRPr lang="zh-TW" altLang="en-US" sz="2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4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692696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調溫路徑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300" dirty="0" smtClean="0">
                <a:latin typeface="+mj-ea"/>
                <a:ea typeface="+mj-ea"/>
              </a:rPr>
              <a:t>MISC</a:t>
            </a:r>
            <a:r>
              <a:rPr lang="zh-TW" altLang="en-US" sz="2300" dirty="0" smtClean="0">
                <a:latin typeface="+mj-ea"/>
                <a:ea typeface="+mj-ea"/>
              </a:rPr>
              <a:t> </a:t>
            </a:r>
            <a:r>
              <a:rPr lang="en-US" altLang="zh-TW" sz="2300" dirty="0" smtClean="0">
                <a:latin typeface="+mj-ea"/>
                <a:ea typeface="+mj-ea"/>
              </a:rPr>
              <a:t>&gt;</a:t>
            </a:r>
            <a:r>
              <a:rPr lang="zh-TW" altLang="en-US" sz="2300" dirty="0" smtClean="0">
                <a:latin typeface="+mj-ea"/>
                <a:ea typeface="+mj-ea"/>
              </a:rPr>
              <a:t> </a:t>
            </a:r>
            <a:r>
              <a:rPr lang="en-US" altLang="zh-TW" sz="2300" dirty="0" smtClean="0">
                <a:latin typeface="+mj-ea"/>
                <a:ea typeface="+mj-ea"/>
              </a:rPr>
              <a:t>Constants &gt; Lamp Control &gt; C0</a:t>
            </a:r>
          </a:p>
          <a:p>
            <a:pPr marL="0" indent="0">
              <a:buNone/>
            </a:pPr>
            <a:r>
              <a:rPr lang="zh-TW" altLang="en-US" sz="2300" dirty="0" smtClean="0">
                <a:latin typeface="+mj-ea"/>
                <a:ea typeface="+mj-ea"/>
              </a:rPr>
              <a:t>如實際溫度</a:t>
            </a:r>
            <a:r>
              <a:rPr lang="en-US" altLang="zh-TW" sz="2300" dirty="0" smtClean="0">
                <a:latin typeface="+mj-ea"/>
                <a:ea typeface="+mj-ea"/>
              </a:rPr>
              <a:t>339</a:t>
            </a:r>
            <a:r>
              <a:rPr lang="zh-TW" altLang="en-US" sz="2300" dirty="0" smtClean="0">
                <a:latin typeface="+mj-ea"/>
                <a:ea typeface="+mj-ea"/>
              </a:rPr>
              <a:t>，不夠需升高</a:t>
            </a:r>
            <a:r>
              <a:rPr lang="en-US" altLang="zh-TW" sz="2300" dirty="0" smtClean="0">
                <a:latin typeface="+mj-ea"/>
                <a:ea typeface="+mj-ea"/>
              </a:rPr>
              <a:t>1</a:t>
            </a:r>
            <a:r>
              <a:rPr lang="zh-TW" altLang="en-US" sz="2300" dirty="0" smtClean="0">
                <a:latin typeface="+mj-ea"/>
                <a:ea typeface="+mj-ea"/>
              </a:rPr>
              <a:t>度</a:t>
            </a:r>
            <a:endParaRPr lang="en-US" altLang="zh-TW" sz="23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300" dirty="0" smtClean="0">
                <a:latin typeface="+mj-ea"/>
                <a:ea typeface="+mj-ea"/>
              </a:rPr>
              <a:t>則減少</a:t>
            </a:r>
            <a:r>
              <a:rPr lang="en-US" altLang="zh-TW" sz="2300" dirty="0" smtClean="0">
                <a:latin typeface="+mj-ea"/>
                <a:ea typeface="+mj-ea"/>
              </a:rPr>
              <a:t>C0</a:t>
            </a:r>
            <a:r>
              <a:rPr lang="zh-TW" altLang="en-US" sz="2300" dirty="0" smtClean="0">
                <a:latin typeface="+mj-ea"/>
                <a:ea typeface="+mj-ea"/>
              </a:rPr>
              <a:t>值約</a:t>
            </a:r>
            <a:r>
              <a:rPr lang="en-US" altLang="zh-TW" sz="2300" dirty="0" smtClean="0">
                <a:latin typeface="+mj-ea"/>
                <a:ea typeface="+mj-ea"/>
              </a:rPr>
              <a:t>1(C0</a:t>
            </a:r>
            <a:r>
              <a:rPr lang="zh-TW" altLang="en-US" sz="2300" dirty="0" smtClean="0">
                <a:latin typeface="+mj-ea"/>
                <a:ea typeface="+mj-ea"/>
              </a:rPr>
              <a:t>比例約為 </a:t>
            </a:r>
            <a:r>
              <a:rPr lang="en-US" altLang="zh-TW" sz="2300" dirty="0" smtClean="0">
                <a:latin typeface="+mj-ea"/>
                <a:ea typeface="+mj-ea"/>
              </a:rPr>
              <a:t>1</a:t>
            </a:r>
            <a:r>
              <a:rPr lang="zh-TW" altLang="en-US" sz="2300" dirty="0" smtClean="0">
                <a:latin typeface="+mj-ea"/>
                <a:ea typeface="+mj-ea"/>
              </a:rPr>
              <a:t> </a:t>
            </a:r>
            <a:r>
              <a:rPr lang="en-US" altLang="zh-TW" sz="2300" dirty="0" smtClean="0">
                <a:latin typeface="+mj-ea"/>
                <a:ea typeface="+mj-ea"/>
              </a:rPr>
              <a:t>:</a:t>
            </a:r>
            <a:r>
              <a:rPr lang="zh-TW" altLang="en-US" sz="2300" dirty="0" smtClean="0">
                <a:latin typeface="+mj-ea"/>
                <a:ea typeface="+mj-ea"/>
              </a:rPr>
              <a:t> </a:t>
            </a:r>
            <a:r>
              <a:rPr lang="en-US" altLang="zh-TW" sz="2300" dirty="0" smtClean="0">
                <a:latin typeface="+mj-ea"/>
                <a:ea typeface="+mj-ea"/>
              </a:rPr>
              <a:t>0.92</a:t>
            </a:r>
            <a:r>
              <a:rPr lang="zh-TW" altLang="en-US" sz="2300" dirty="0" smtClean="0">
                <a:latin typeface="+mj-ea"/>
                <a:ea typeface="+mj-ea"/>
              </a:rPr>
              <a:t> 實溫</a:t>
            </a:r>
            <a:r>
              <a:rPr lang="en-US" altLang="zh-TW" sz="2300" dirty="0" smtClean="0">
                <a:latin typeface="+mj-ea"/>
                <a:ea typeface="+mj-ea"/>
              </a:rPr>
              <a:t>)</a:t>
            </a:r>
            <a:r>
              <a:rPr lang="zh-TW" altLang="en-US" sz="2300" dirty="0" smtClean="0">
                <a:latin typeface="+mj-ea"/>
                <a:ea typeface="+mj-ea"/>
              </a:rPr>
              <a:t> </a:t>
            </a:r>
            <a:r>
              <a:rPr lang="en-US" altLang="zh-TW" sz="2300" dirty="0" smtClean="0">
                <a:latin typeface="+mj-ea"/>
                <a:ea typeface="+mj-ea"/>
              </a:rPr>
              <a:t> </a:t>
            </a:r>
            <a:endParaRPr lang="zh-TW" altLang="en-US" sz="23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08" y="2492896"/>
            <a:ext cx="3790476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674688" y="132557"/>
            <a:ext cx="7772400" cy="1143000"/>
          </a:xfrm>
        </p:spPr>
        <p:txBody>
          <a:bodyPr/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三、其他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14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0935" y="1484784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+mj-ea"/>
                <a:ea typeface="+mj-ea"/>
              </a:rPr>
              <a:t>RTP: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產線如須</a:t>
            </a:r>
            <a:r>
              <a:rPr lang="en-US" altLang="zh-TW" sz="2000" dirty="0" smtClean="0">
                <a:latin typeface="+mj-ea"/>
                <a:ea typeface="+mj-ea"/>
              </a:rPr>
              <a:t>Run IMP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M/W</a:t>
            </a:r>
            <a:r>
              <a:rPr lang="zh-TW" altLang="en-US" sz="2000" dirty="0" smtClean="0">
                <a:latin typeface="+mj-ea"/>
                <a:ea typeface="+mj-ea"/>
              </a:rPr>
              <a:t>改</a:t>
            </a:r>
            <a:r>
              <a:rPr lang="en-US" altLang="zh-TW" sz="2000" dirty="0" smtClean="0">
                <a:latin typeface="+mj-ea"/>
                <a:ea typeface="+mj-ea"/>
              </a:rPr>
              <a:t>EA</a:t>
            </a:r>
            <a:r>
              <a:rPr lang="zh-TW" altLang="en-US" sz="2000" dirty="0" smtClean="0">
                <a:latin typeface="+mj-ea"/>
                <a:ea typeface="+mj-ea"/>
              </a:rPr>
              <a:t>權限後，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Temp Alarm</a:t>
            </a:r>
            <a:r>
              <a:rPr lang="zh-TW" altLang="en-US" sz="2000" dirty="0" smtClean="0">
                <a:latin typeface="+mj-ea"/>
                <a:ea typeface="+mj-ea"/>
              </a:rPr>
              <a:t>上下限</a:t>
            </a:r>
            <a:r>
              <a:rPr lang="en-US" altLang="zh-TW" sz="2000" dirty="0" smtClean="0">
                <a:latin typeface="+mj-ea"/>
                <a:ea typeface="+mj-ea"/>
              </a:rPr>
              <a:t>40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&gt;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165</a:t>
            </a:r>
            <a:r>
              <a:rPr lang="zh-TW" altLang="en-US" sz="2000" dirty="0" smtClean="0">
                <a:latin typeface="+mj-ea"/>
                <a:ea typeface="+mj-ea"/>
              </a:rPr>
              <a:t>，關閉</a:t>
            </a:r>
            <a:r>
              <a:rPr lang="en-US" altLang="zh-TW" sz="2000" dirty="0" smtClean="0">
                <a:latin typeface="+mj-ea"/>
                <a:ea typeface="+mj-ea"/>
              </a:rPr>
              <a:t>O</a:t>
            </a:r>
            <a:r>
              <a:rPr lang="en-US" altLang="zh-TW" sz="1200" dirty="0" smtClean="0">
                <a:latin typeface="+mj-ea"/>
                <a:ea typeface="+mj-ea"/>
              </a:rPr>
              <a:t>2</a:t>
            </a:r>
            <a:r>
              <a:rPr lang="zh-TW" altLang="en-US" sz="2000" dirty="0" smtClean="0">
                <a:latin typeface="+mj-ea"/>
                <a:ea typeface="+mj-ea"/>
              </a:rPr>
              <a:t>分析儀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 smtClean="0">
                <a:latin typeface="+mj-ea"/>
                <a:ea typeface="+mj-ea"/>
              </a:rPr>
              <a:t>前板內延長線第一個插座</a:t>
            </a:r>
            <a:r>
              <a:rPr lang="en-US" altLang="zh-TW" sz="2000" dirty="0" smtClean="0">
                <a:latin typeface="+mj-ea"/>
                <a:ea typeface="+mj-ea"/>
              </a:rPr>
              <a:t>Switch)</a:t>
            </a:r>
            <a:r>
              <a:rPr lang="zh-TW" altLang="en-US" sz="2000" dirty="0" smtClean="0">
                <a:latin typeface="+mj-ea"/>
                <a:ea typeface="+mj-ea"/>
              </a:rPr>
              <a:t>，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待產線需</a:t>
            </a:r>
            <a:r>
              <a:rPr lang="en-US" altLang="zh-TW" sz="2000" dirty="0" smtClean="0">
                <a:latin typeface="+mj-ea"/>
                <a:ea typeface="+mj-ea"/>
              </a:rPr>
              <a:t>Run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product</a:t>
            </a:r>
            <a:r>
              <a:rPr lang="zh-TW" altLang="en-US" sz="2000" dirty="0" smtClean="0">
                <a:latin typeface="+mj-ea"/>
                <a:ea typeface="+mj-ea"/>
              </a:rPr>
              <a:t>，調回</a:t>
            </a:r>
            <a:r>
              <a:rPr lang="en-US" altLang="zh-TW" sz="2000" dirty="0" smtClean="0">
                <a:latin typeface="+mj-ea"/>
                <a:ea typeface="+mj-ea"/>
              </a:rPr>
              <a:t>40</a:t>
            </a:r>
            <a:r>
              <a:rPr lang="zh-TW" altLang="en-US" sz="2000" dirty="0" smtClean="0">
                <a:latin typeface="+mj-ea"/>
                <a:ea typeface="+mj-ea"/>
              </a:rPr>
              <a:t>度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zh-TW" altLang="en-US" sz="2000" dirty="0" smtClean="0">
                <a:latin typeface="+mj-ea"/>
                <a:ea typeface="+mj-ea"/>
              </a:rPr>
              <a:t>開啟</a:t>
            </a:r>
            <a:r>
              <a:rPr lang="en-US" altLang="zh-TW" sz="2000" dirty="0">
                <a:latin typeface="+mj-ea"/>
                <a:ea typeface="+mj-ea"/>
              </a:rPr>
              <a:t>O</a:t>
            </a:r>
            <a:r>
              <a:rPr lang="en-US" altLang="zh-TW" sz="1200" dirty="0">
                <a:latin typeface="+mj-ea"/>
                <a:ea typeface="+mj-ea"/>
              </a:rPr>
              <a:t>2</a:t>
            </a:r>
            <a:r>
              <a:rPr lang="zh-TW" altLang="en-US" sz="2000" dirty="0">
                <a:latin typeface="+mj-ea"/>
                <a:ea typeface="+mj-ea"/>
              </a:rPr>
              <a:t>分析</a:t>
            </a:r>
            <a:r>
              <a:rPr lang="zh-TW" altLang="en-US" sz="2000" dirty="0" smtClean="0">
                <a:latin typeface="+mj-ea"/>
                <a:ea typeface="+mj-ea"/>
              </a:rPr>
              <a:t>儀。</a:t>
            </a:r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3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15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3568" y="1412776"/>
            <a:ext cx="69127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+mj-ea"/>
                <a:ea typeface="+mj-ea"/>
              </a:rPr>
              <a:t>TEOS</a:t>
            </a:r>
            <a:r>
              <a:rPr lang="zh-TW" altLang="en-US" sz="2200" dirty="0" smtClean="0">
                <a:latin typeface="+mj-ea"/>
                <a:ea typeface="+mj-ea"/>
              </a:rPr>
              <a:t>鋼瓶溝換</a:t>
            </a:r>
            <a:r>
              <a:rPr lang="en-US" altLang="zh-TW" sz="2200" dirty="0" smtClean="0">
                <a:latin typeface="+mj-ea"/>
                <a:ea typeface="+mj-ea"/>
              </a:rPr>
              <a:t>: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zh-TW" altLang="en-US" sz="2000" dirty="0" smtClean="0">
                <a:latin typeface="+mj-ea"/>
                <a:ea typeface="+mj-ea"/>
              </a:rPr>
              <a:t>時機液位重量低於</a:t>
            </a:r>
            <a:r>
              <a:rPr lang="en-US" altLang="zh-TW" sz="2000" dirty="0" smtClean="0">
                <a:latin typeface="+mj-ea"/>
                <a:ea typeface="+mj-ea"/>
              </a:rPr>
              <a:t>11KG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2.Charge</a:t>
            </a:r>
            <a:r>
              <a:rPr lang="zh-TW" altLang="en-US" sz="2000" dirty="0" smtClean="0">
                <a:latin typeface="+mj-ea"/>
                <a:ea typeface="+mj-ea"/>
              </a:rPr>
              <a:t>燈亮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3.IDLE</a:t>
            </a:r>
            <a:r>
              <a:rPr lang="zh-TW" altLang="en-US" sz="2000" dirty="0" smtClean="0">
                <a:latin typeface="+mj-ea"/>
                <a:ea typeface="+mj-ea"/>
              </a:rPr>
              <a:t>時才可換</a:t>
            </a:r>
            <a:r>
              <a:rPr lang="en-US" altLang="zh-TW" sz="2000" dirty="0" smtClean="0">
                <a:latin typeface="+mj-ea"/>
                <a:ea typeface="+mj-ea"/>
              </a:rPr>
              <a:t>TEOS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BOTTLE</a:t>
            </a:r>
          </a:p>
          <a:p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按下</a:t>
            </a:r>
            <a:r>
              <a:rPr lang="en-US" altLang="zh-TW" sz="2000" dirty="0" smtClean="0">
                <a:latin typeface="+mj-ea"/>
                <a:ea typeface="+mj-ea"/>
              </a:rPr>
              <a:t>CHARGE</a:t>
            </a:r>
            <a:r>
              <a:rPr lang="zh-TW" altLang="en-US" sz="2000" dirty="0" smtClean="0">
                <a:latin typeface="+mj-ea"/>
                <a:ea typeface="+mj-ea"/>
              </a:rPr>
              <a:t>，</a:t>
            </a:r>
            <a:r>
              <a:rPr lang="en-US" altLang="zh-TW" sz="2000" dirty="0" smtClean="0">
                <a:latin typeface="+mj-ea"/>
                <a:ea typeface="+mj-ea"/>
              </a:rPr>
              <a:t>COMPELTE</a:t>
            </a:r>
            <a:r>
              <a:rPr lang="zh-TW" altLang="en-US" sz="2000" dirty="0" smtClean="0">
                <a:latin typeface="+mj-ea"/>
                <a:ea typeface="+mj-ea"/>
              </a:rPr>
              <a:t>亮起</a:t>
            </a:r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按</a:t>
            </a:r>
            <a:r>
              <a:rPr lang="en-US" altLang="zh-TW" sz="2000" dirty="0" smtClean="0">
                <a:latin typeface="+mj-ea"/>
                <a:ea typeface="+mj-ea"/>
              </a:rPr>
              <a:t>FREE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+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COMFIRM, 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FREE</a:t>
            </a:r>
            <a:r>
              <a:rPr lang="zh-TW" altLang="en-US" sz="2000" dirty="0" smtClean="0">
                <a:latin typeface="+mj-ea"/>
                <a:ea typeface="+mj-ea"/>
              </a:rPr>
              <a:t>亮起</a:t>
            </a:r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24744"/>
            <a:ext cx="3131840" cy="23488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68" y="3573016"/>
            <a:ext cx="3136280" cy="23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98984" y="1124744"/>
            <a:ext cx="653792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+mj-ea"/>
                <a:ea typeface="+mj-ea"/>
              </a:rPr>
              <a:t>HV13 HV14</a:t>
            </a:r>
            <a:r>
              <a:rPr lang="zh-TW" altLang="en-US" sz="2200" dirty="0" smtClean="0">
                <a:latin typeface="+mj-ea"/>
                <a:ea typeface="+mj-ea"/>
              </a:rPr>
              <a:t>為鋼瓶開關</a:t>
            </a:r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zh-TW" altLang="en-US" sz="2200" dirty="0" smtClean="0">
                <a:latin typeface="+mj-ea"/>
                <a:ea typeface="+mj-ea"/>
              </a:rPr>
              <a:t>手動 </a:t>
            </a:r>
            <a:r>
              <a:rPr lang="en-US" altLang="zh-TW" sz="2200" dirty="0" smtClean="0">
                <a:latin typeface="+mj-ea"/>
                <a:ea typeface="+mj-ea"/>
              </a:rPr>
              <a:t>PURGE,</a:t>
            </a:r>
          </a:p>
          <a:p>
            <a:endParaRPr lang="en-US" altLang="zh-TW" sz="2200" dirty="0">
              <a:latin typeface="+mj-ea"/>
              <a:ea typeface="+mj-ea"/>
            </a:endParaRPr>
          </a:p>
          <a:p>
            <a:r>
              <a:rPr lang="zh-TW" altLang="en-US" sz="2200" dirty="0" smtClean="0">
                <a:latin typeface="+mj-ea"/>
                <a:ea typeface="+mj-ea"/>
              </a:rPr>
              <a:t>依序開</a:t>
            </a:r>
            <a:r>
              <a:rPr lang="en-US" altLang="zh-TW" sz="2200" dirty="0" smtClean="0">
                <a:latin typeface="+mj-ea"/>
                <a:ea typeface="+mj-ea"/>
              </a:rPr>
              <a:t>HV13,V19,V21 </a:t>
            </a:r>
            <a:r>
              <a:rPr lang="zh-TW" altLang="en-US" sz="2200" dirty="0" smtClean="0">
                <a:latin typeface="+mj-ea"/>
                <a:ea typeface="+mj-ea"/>
              </a:rPr>
              <a:t>計時大約</a:t>
            </a:r>
            <a:r>
              <a:rPr lang="en-US" altLang="zh-TW" sz="2200" dirty="0" smtClean="0">
                <a:latin typeface="+mj-ea"/>
                <a:ea typeface="+mj-ea"/>
              </a:rPr>
              <a:t>90sec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zh-TW" altLang="en-US" sz="2200" dirty="0" smtClean="0">
                <a:latin typeface="+mj-ea"/>
                <a:ea typeface="+mj-ea"/>
              </a:rPr>
              <a:t>依序關</a:t>
            </a:r>
            <a:r>
              <a:rPr lang="en-US" altLang="zh-TW" sz="2200" dirty="0" smtClean="0">
                <a:latin typeface="+mj-ea"/>
                <a:ea typeface="+mj-ea"/>
              </a:rPr>
              <a:t>HV13,V19,V21 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zh-TW" altLang="en-US" sz="2200" dirty="0" smtClean="0">
                <a:latin typeface="+mj-ea"/>
                <a:ea typeface="+mj-ea"/>
              </a:rPr>
              <a:t>依序開</a:t>
            </a:r>
            <a:r>
              <a:rPr lang="en-US" altLang="zh-TW" sz="2200" dirty="0" smtClean="0">
                <a:latin typeface="+mj-ea"/>
                <a:ea typeface="+mj-ea"/>
              </a:rPr>
              <a:t>V18,V19,</a:t>
            </a:r>
            <a:r>
              <a:rPr lang="zh-TW" altLang="en-US" sz="2200" dirty="0" smtClean="0">
                <a:latin typeface="+mj-ea"/>
                <a:ea typeface="+mj-ea"/>
              </a:rPr>
              <a:t> 等</a:t>
            </a:r>
            <a:r>
              <a:rPr lang="en-US" altLang="zh-TW" sz="2200" dirty="0" smtClean="0">
                <a:latin typeface="+mj-ea"/>
                <a:ea typeface="+mj-ea"/>
              </a:rPr>
              <a:t>30</a:t>
            </a:r>
            <a:r>
              <a:rPr lang="zh-TW" altLang="en-US" sz="2200" dirty="0" smtClean="0">
                <a:latin typeface="+mj-ea"/>
                <a:ea typeface="+mj-ea"/>
              </a:rPr>
              <a:t>秒後 開</a:t>
            </a:r>
            <a:r>
              <a:rPr lang="en-US" altLang="zh-TW" sz="2200" dirty="0" smtClean="0">
                <a:latin typeface="+mj-ea"/>
                <a:ea typeface="+mj-ea"/>
              </a:rPr>
              <a:t>HV14</a:t>
            </a:r>
            <a:r>
              <a:rPr lang="zh-TW" altLang="en-US" sz="2200" dirty="0" smtClean="0">
                <a:latin typeface="+mj-ea"/>
                <a:ea typeface="+mj-ea"/>
              </a:rPr>
              <a:t> 等</a:t>
            </a:r>
            <a:r>
              <a:rPr lang="en-US" altLang="zh-TW" sz="2200" dirty="0" smtClean="0">
                <a:latin typeface="+mj-ea"/>
                <a:ea typeface="+mj-ea"/>
              </a:rPr>
              <a:t>60</a:t>
            </a:r>
            <a:r>
              <a:rPr lang="zh-TW" altLang="en-US" sz="2200" dirty="0" smtClean="0">
                <a:latin typeface="+mj-ea"/>
                <a:ea typeface="+mj-ea"/>
              </a:rPr>
              <a:t>秒</a:t>
            </a:r>
            <a:r>
              <a:rPr lang="en-US" altLang="zh-TW" sz="2200" dirty="0" smtClean="0">
                <a:latin typeface="+mj-ea"/>
                <a:ea typeface="+mj-ea"/>
              </a:rPr>
              <a:t>.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zh-TW" altLang="en-US" sz="2200" dirty="0" smtClean="0">
                <a:latin typeface="+mj-ea"/>
                <a:ea typeface="+mj-ea"/>
              </a:rPr>
              <a:t>再依序關</a:t>
            </a:r>
            <a:r>
              <a:rPr lang="en-US" altLang="zh-TW" sz="2200" dirty="0" smtClean="0">
                <a:latin typeface="+mj-ea"/>
                <a:ea typeface="+mj-ea"/>
              </a:rPr>
              <a:t>HV14,V19,V18</a:t>
            </a:r>
            <a:r>
              <a:rPr lang="zh-TW" altLang="en-US" sz="2200" dirty="0" smtClean="0">
                <a:latin typeface="+mj-ea"/>
                <a:ea typeface="+mj-ea"/>
              </a:rPr>
              <a:t> </a:t>
            </a:r>
            <a:endParaRPr lang="en-US" altLang="zh-TW" sz="2200" dirty="0" smtClean="0">
              <a:latin typeface="+mj-ea"/>
              <a:ea typeface="+mj-ea"/>
            </a:endParaRPr>
          </a:p>
          <a:p>
            <a:endParaRPr lang="en-US" altLang="zh-TW" dirty="0" smtClean="0"/>
          </a:p>
          <a:p>
            <a:r>
              <a:rPr lang="zh-TW" altLang="en-US" dirty="0" smtClean="0">
                <a:latin typeface="+mj-ea"/>
                <a:ea typeface="+mj-ea"/>
              </a:rPr>
              <a:t>做完再重複一</a:t>
            </a:r>
            <a:r>
              <a:rPr lang="zh-TW" altLang="en-US" dirty="0">
                <a:latin typeface="+mj-ea"/>
                <a:ea typeface="+mj-ea"/>
              </a:rPr>
              <a:t>次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1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2"/>
          <a:stretch/>
        </p:blipFill>
        <p:spPr>
          <a:xfrm rot="5400000">
            <a:off x="2073986" y="-121658"/>
            <a:ext cx="5177367" cy="651804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12001" y="34290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HV13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4048" y="344384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HV14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800"/>
            <a:ext cx="5224114" cy="3918086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23850" y="692696"/>
            <a:ext cx="5108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按下</a:t>
            </a:r>
            <a:r>
              <a:rPr lang="en-US" altLang="zh-TW" dirty="0" smtClean="0">
                <a:latin typeface="+mj-ea"/>
                <a:ea typeface="+mj-ea"/>
              </a:rPr>
              <a:t>CYLINDER CHARGE+COMFIRM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自動抽真空</a:t>
            </a:r>
            <a:r>
              <a:rPr lang="en-US" altLang="zh-TW" dirty="0" smtClean="0">
                <a:latin typeface="+mj-ea"/>
                <a:ea typeface="+mj-ea"/>
              </a:rPr>
              <a:t>PURGE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VACUUM</a:t>
            </a:r>
            <a:r>
              <a:rPr lang="zh-TW" altLang="en-US" dirty="0" smtClean="0">
                <a:latin typeface="+mj-ea"/>
                <a:ea typeface="+mj-ea"/>
              </a:rPr>
              <a:t> 各</a:t>
            </a:r>
            <a:r>
              <a:rPr lang="en-US" altLang="zh-TW" dirty="0" smtClean="0">
                <a:latin typeface="+mj-ea"/>
                <a:ea typeface="+mj-ea"/>
              </a:rPr>
              <a:t>60</a:t>
            </a:r>
            <a:r>
              <a:rPr lang="zh-TW" altLang="en-US" dirty="0" smtClean="0">
                <a:latin typeface="+mj-ea"/>
                <a:ea typeface="+mj-ea"/>
              </a:rPr>
              <a:t>秒 </a:t>
            </a:r>
            <a:r>
              <a:rPr lang="en-US" altLang="zh-TW" dirty="0" smtClean="0">
                <a:latin typeface="+mj-ea"/>
                <a:ea typeface="+mj-ea"/>
              </a:rPr>
              <a:t>CYCLE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5</a:t>
            </a:r>
            <a:r>
              <a:rPr lang="zh-TW" altLang="en-US" dirty="0" smtClean="0">
                <a:latin typeface="+mj-ea"/>
                <a:ea typeface="+mj-ea"/>
              </a:rPr>
              <a:t>次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(VACUUM V19 V21)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16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chemeClr val="tx1"/>
                </a:solidFill>
              </a:rPr>
              <a:t>報告內容</a:t>
            </a:r>
            <a:endParaRPr lang="zh-TW" altLang="en-US" smtClean="0"/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一、上回問題改進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二、兩周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PM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其他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總結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心得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44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2FD770E-CE09-4684-B930-104B09583EE5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5735960" cy="4301970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14400" y="836712"/>
            <a:ext cx="20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(PURGE V18 V19)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13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90872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>
                <a:latin typeface="+mj-ea"/>
                <a:ea typeface="+mj-ea"/>
              </a:rPr>
              <a:t>VACUUM PURGE</a:t>
            </a:r>
            <a:r>
              <a:rPr lang="zh-TW" altLang="en-US" sz="1800" dirty="0">
                <a:latin typeface="+mj-ea"/>
                <a:ea typeface="+mj-ea"/>
              </a:rPr>
              <a:t>完成後</a:t>
            </a:r>
            <a:r>
              <a:rPr lang="en-US" altLang="zh-TW" sz="1800" dirty="0">
                <a:latin typeface="+mj-ea"/>
                <a:ea typeface="+mj-ea"/>
              </a:rPr>
              <a:t>,ALARM</a:t>
            </a:r>
            <a:r>
              <a:rPr lang="zh-TW" altLang="en-US" sz="1800" dirty="0">
                <a:latin typeface="+mj-ea"/>
                <a:ea typeface="+mj-ea"/>
              </a:rPr>
              <a:t>後按</a:t>
            </a:r>
            <a:r>
              <a:rPr lang="en-US" altLang="zh-TW" sz="1800" dirty="0">
                <a:latin typeface="+mj-ea"/>
                <a:ea typeface="+mj-ea"/>
              </a:rPr>
              <a:t>RESET</a:t>
            </a:r>
            <a:r>
              <a:rPr lang="zh-TW" altLang="en-US" sz="1800" dirty="0">
                <a:latin typeface="+mj-ea"/>
                <a:ea typeface="+mj-ea"/>
              </a:rPr>
              <a:t>可更換</a:t>
            </a:r>
            <a:r>
              <a:rPr lang="en-US" altLang="zh-TW" sz="1800" dirty="0" smtClean="0">
                <a:latin typeface="+mj-ea"/>
                <a:ea typeface="+mj-ea"/>
              </a:rPr>
              <a:t>BOTTLE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，換好時確認重量再確認</a:t>
            </a:r>
            <a:r>
              <a:rPr lang="en-US" altLang="zh-TW" sz="1800" dirty="0" smtClean="0">
                <a:latin typeface="+mj-ea"/>
                <a:ea typeface="+mj-ea"/>
              </a:rPr>
              <a:t>HV13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HV14</a:t>
            </a:r>
            <a:r>
              <a:rPr lang="zh-TW" altLang="en-US" sz="1800" dirty="0" smtClean="0">
                <a:latin typeface="+mj-ea"/>
                <a:ea typeface="+mj-ea"/>
              </a:rPr>
              <a:t>是關的再按下</a:t>
            </a:r>
            <a:r>
              <a:rPr lang="en-US" altLang="zh-TW" sz="1800" dirty="0" smtClean="0">
                <a:latin typeface="+mj-ea"/>
                <a:ea typeface="+mj-ea"/>
              </a:rPr>
              <a:t>COMFIRM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再進行</a:t>
            </a:r>
            <a:r>
              <a:rPr lang="en-US" altLang="zh-TW" sz="1800" dirty="0" smtClean="0">
                <a:latin typeface="+mj-ea"/>
                <a:ea typeface="+mj-ea"/>
              </a:rPr>
              <a:t>VACUUM/PURGE</a:t>
            </a:r>
            <a:r>
              <a:rPr lang="zh-TW" altLang="en-US" sz="1800" dirty="0" smtClean="0">
                <a:latin typeface="+mj-ea"/>
                <a:ea typeface="+mj-ea"/>
              </a:rPr>
              <a:t>，</a:t>
            </a:r>
            <a:r>
              <a:rPr lang="en-US" altLang="zh-TW" sz="1800" dirty="0" smtClean="0">
                <a:latin typeface="+mj-ea"/>
                <a:ea typeface="+mj-ea"/>
              </a:rPr>
              <a:t>ALARM</a:t>
            </a:r>
            <a:r>
              <a:rPr lang="zh-TW" altLang="en-US" sz="1800" dirty="0" smtClean="0">
                <a:latin typeface="+mj-ea"/>
                <a:ea typeface="+mj-ea"/>
              </a:rPr>
              <a:t>響起按</a:t>
            </a:r>
            <a:r>
              <a:rPr lang="en-US" altLang="zh-TW" sz="1800" dirty="0" smtClean="0">
                <a:latin typeface="+mj-ea"/>
                <a:ea typeface="+mj-ea"/>
              </a:rPr>
              <a:t>RESET</a:t>
            </a:r>
            <a:r>
              <a:rPr lang="zh-TW" altLang="en-US" sz="1800" dirty="0" smtClean="0">
                <a:latin typeface="+mj-ea"/>
                <a:ea typeface="+mj-ea"/>
              </a:rPr>
              <a:t>，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1800" dirty="0" smtClean="0">
                <a:latin typeface="+mj-ea"/>
                <a:ea typeface="+mj-ea"/>
              </a:rPr>
              <a:t>COMPLETE</a:t>
            </a:r>
            <a:r>
              <a:rPr lang="zh-TW" altLang="en-US" sz="1800" dirty="0" smtClean="0">
                <a:latin typeface="+mj-ea"/>
                <a:ea typeface="+mj-ea"/>
              </a:rPr>
              <a:t>亮起後按</a:t>
            </a:r>
            <a:r>
              <a:rPr lang="en-US" altLang="zh-TW" sz="1800" dirty="0" smtClean="0">
                <a:latin typeface="+mj-ea"/>
                <a:ea typeface="+mj-ea"/>
              </a:rPr>
              <a:t>FREE+COMFIRM</a:t>
            </a:r>
            <a:r>
              <a:rPr lang="zh-TW" altLang="en-US" sz="1800" dirty="0" smtClean="0">
                <a:latin typeface="+mj-ea"/>
                <a:ea typeface="+mj-ea"/>
              </a:rPr>
              <a:t>再開啟</a:t>
            </a:r>
            <a:r>
              <a:rPr lang="en-US" altLang="zh-TW" sz="1800" dirty="0" smtClean="0">
                <a:latin typeface="+mj-ea"/>
                <a:ea typeface="+mj-ea"/>
              </a:rPr>
              <a:t>V18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V19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用</a:t>
            </a:r>
            <a:r>
              <a:rPr lang="en-US" altLang="zh-TW" sz="1800" dirty="0" smtClean="0">
                <a:latin typeface="+mj-ea"/>
                <a:ea typeface="+mj-ea"/>
              </a:rPr>
              <a:t>SNOOP</a:t>
            </a:r>
            <a:r>
              <a:rPr lang="zh-TW" altLang="en-US" sz="1800" dirty="0" smtClean="0">
                <a:latin typeface="+mj-ea"/>
                <a:ea typeface="+mj-ea"/>
              </a:rPr>
              <a:t>測漏看有無起泡，測完關</a:t>
            </a:r>
            <a:r>
              <a:rPr lang="en-US" altLang="zh-TW" sz="1800" dirty="0" smtClean="0">
                <a:latin typeface="+mj-ea"/>
                <a:ea typeface="+mj-ea"/>
              </a:rPr>
              <a:t>V18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V19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關</a:t>
            </a:r>
            <a:r>
              <a:rPr lang="en-US" altLang="zh-TW" sz="1800" dirty="0" smtClean="0">
                <a:latin typeface="+mj-ea"/>
                <a:ea typeface="+mj-ea"/>
              </a:rPr>
              <a:t>V18</a:t>
            </a:r>
            <a:r>
              <a:rPr lang="zh-TW" altLang="en-US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smtClean="0">
                <a:latin typeface="+mj-ea"/>
                <a:ea typeface="+mj-ea"/>
              </a:rPr>
              <a:t>V19</a:t>
            </a:r>
          </a:p>
          <a:p>
            <a:pPr marL="0" indent="0">
              <a:buNone/>
            </a:pP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sz="18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9231"/>
          <a:stretch/>
        </p:blipFill>
        <p:spPr bwMode="auto">
          <a:xfrm>
            <a:off x="890914" y="2693235"/>
            <a:ext cx="2448272" cy="278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16331"/>
          <a:stretch/>
        </p:blipFill>
        <p:spPr>
          <a:xfrm>
            <a:off x="5799859" y="2693235"/>
            <a:ext cx="2316452" cy="27899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9"/>
          <a:stretch/>
        </p:blipFill>
        <p:spPr>
          <a:xfrm rot="5400000">
            <a:off x="3173312" y="2944278"/>
            <a:ext cx="2792421" cy="22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64010" y="980728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最後再按</a:t>
            </a:r>
            <a:r>
              <a:rPr lang="en-US" altLang="zh-TW" dirty="0" smtClean="0">
                <a:latin typeface="+mj-ea"/>
                <a:ea typeface="+mj-ea"/>
              </a:rPr>
              <a:t>COMPLETE+COMFIRM</a:t>
            </a: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CHARGE</a:t>
            </a:r>
            <a:r>
              <a:rPr lang="zh-TW" altLang="en-US" dirty="0" smtClean="0">
                <a:latin typeface="+mj-ea"/>
                <a:ea typeface="+mj-ea"/>
              </a:rPr>
              <a:t>燈亮起完成</a:t>
            </a:r>
            <a:r>
              <a:rPr lang="en-US" altLang="zh-TW" dirty="0" smtClean="0">
                <a:latin typeface="+mj-ea"/>
                <a:ea typeface="+mj-ea"/>
              </a:rPr>
              <a:t>TEOS</a:t>
            </a:r>
            <a:r>
              <a:rPr lang="zh-TW" altLang="en-US" dirty="0" smtClean="0">
                <a:latin typeface="+mj-ea"/>
                <a:ea typeface="+mj-ea"/>
              </a:rPr>
              <a:t>鋼瓶更換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使用完畢的</a:t>
            </a:r>
            <a:r>
              <a:rPr lang="en-US" altLang="zh-TW" dirty="0" smtClean="0">
                <a:latin typeface="+mj-ea"/>
                <a:ea typeface="+mj-ea"/>
              </a:rPr>
              <a:t>BOTTLE</a:t>
            </a:r>
            <a:r>
              <a:rPr lang="zh-TW" altLang="en-US" dirty="0" smtClean="0">
                <a:latin typeface="+mj-ea"/>
                <a:ea typeface="+mj-ea"/>
              </a:rPr>
              <a:t>要把瓶上</a:t>
            </a:r>
            <a:r>
              <a:rPr lang="en-US" altLang="zh-TW" dirty="0" smtClean="0">
                <a:latin typeface="+mj-ea"/>
                <a:ea typeface="+mj-ea"/>
              </a:rPr>
              <a:t>FULL</a:t>
            </a:r>
            <a:r>
              <a:rPr lang="zh-TW" altLang="en-US" dirty="0" smtClean="0">
                <a:latin typeface="+mj-ea"/>
                <a:ea typeface="+mj-ea"/>
              </a:rPr>
              <a:t>貼紙撕掉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8" y="2492896"/>
            <a:ext cx="3777973" cy="28334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10" y="2492896"/>
            <a:ext cx="3777973" cy="28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四、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總結 </a:t>
            </a:r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&amp; </a:t>
            </a:r>
            <a:r>
              <a:rPr lang="zh-TW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心得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2800" dirty="0" smtClean="0">
                <a:latin typeface="+mj-ea"/>
                <a:ea typeface="+mj-ea"/>
              </a:rPr>
              <a:t>目前在爐管</a:t>
            </a:r>
            <a:r>
              <a:rPr lang="en-US" altLang="zh-TW" sz="2800" dirty="0" smtClean="0">
                <a:latin typeface="+mj-ea"/>
                <a:ea typeface="+mj-ea"/>
              </a:rPr>
              <a:t>PM</a:t>
            </a:r>
            <a:r>
              <a:rPr lang="zh-TW" altLang="en-US" sz="2800" dirty="0" smtClean="0">
                <a:latin typeface="+mj-ea"/>
                <a:ea typeface="+mj-ea"/>
              </a:rPr>
              <a:t>的部分有漸漸比較了解但實際順序還是略生疏。</a:t>
            </a:r>
            <a:endParaRPr lang="en-US" altLang="zh-TW" sz="2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2800" dirty="0" smtClean="0">
                <a:latin typeface="+mj-ea"/>
                <a:ea typeface="+mj-ea"/>
              </a:rPr>
              <a:t>開會討論機台的位置也漸漸聽得懂是哪個位置、零件，</a:t>
            </a:r>
            <a:r>
              <a:rPr lang="en-US" altLang="zh-TW" sz="2800" dirty="0" smtClean="0">
                <a:latin typeface="+mj-ea"/>
                <a:ea typeface="+mj-ea"/>
              </a:rPr>
              <a:t>WSIX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en-US" altLang="zh-TW" sz="2800" dirty="0" smtClean="0">
                <a:latin typeface="+mj-ea"/>
                <a:ea typeface="+mj-ea"/>
              </a:rPr>
              <a:t>CENTURA</a:t>
            </a:r>
            <a:r>
              <a:rPr lang="zh-TW" altLang="en-US" sz="2800" dirty="0" smtClean="0">
                <a:latin typeface="+mj-ea"/>
                <a:ea typeface="+mj-ea"/>
              </a:rPr>
              <a:t>的</a:t>
            </a:r>
            <a:r>
              <a:rPr lang="en-US" altLang="zh-TW" sz="2800" dirty="0" smtClean="0">
                <a:latin typeface="+mj-ea"/>
                <a:ea typeface="+mj-ea"/>
              </a:rPr>
              <a:t>BPM</a:t>
            </a:r>
            <a:r>
              <a:rPr lang="zh-TW" altLang="en-US" sz="2800" dirty="0" smtClean="0">
                <a:latin typeface="+mj-ea"/>
                <a:ea typeface="+mj-ea"/>
              </a:rPr>
              <a:t>也</a:t>
            </a:r>
            <a:r>
              <a:rPr lang="zh-TW" altLang="en-US" sz="2800" smtClean="0">
                <a:latin typeface="+mj-ea"/>
                <a:ea typeface="+mj-ea"/>
              </a:rPr>
              <a:t>都有實際操作</a:t>
            </a:r>
            <a:r>
              <a:rPr lang="zh-TW" altLang="en-US" sz="2800" dirty="0" smtClean="0">
                <a:latin typeface="+mj-ea"/>
                <a:ea typeface="+mj-ea"/>
              </a:rPr>
              <a:t>、拆裝過一次，希望未來可以</a:t>
            </a:r>
            <a:r>
              <a:rPr lang="zh-TW" altLang="en-US" sz="2800" smtClean="0">
                <a:latin typeface="+mj-ea"/>
                <a:ea typeface="+mj-ea"/>
              </a:rPr>
              <a:t>更加熟練、之後再了解深入，</a:t>
            </a:r>
            <a:r>
              <a:rPr lang="zh-TW" altLang="en-US" sz="2800" dirty="0" smtClean="0">
                <a:latin typeface="+mj-ea"/>
                <a:ea typeface="+mj-ea"/>
              </a:rPr>
              <a:t>感謝各位前輩指導。</a:t>
            </a:r>
            <a:endParaRPr lang="en-US" altLang="zh-TW" sz="2800" dirty="0" smtClean="0">
              <a:latin typeface="+mj-ea"/>
              <a:ea typeface="+mj-ea"/>
            </a:endParaRPr>
          </a:p>
          <a:p>
            <a:pPr marL="0" indent="457200">
              <a:buFont typeface="Wingdings 2" panose="05020102010507070707" pitchFamily="18" charset="2"/>
              <a:buNone/>
              <a:defRPr/>
            </a:pPr>
            <a:r>
              <a:rPr lang="zh-TW" altLang="en-US" sz="2800" dirty="0">
                <a:latin typeface="+mj-ea"/>
                <a:ea typeface="+mj-ea"/>
              </a:rPr>
              <a:t> 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22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27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175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E61C0E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zh-TW" altLang="en-US" sz="3200" b="1" dirty="0" smtClean="0">
                <a:solidFill>
                  <a:srgbClr val="E61C0E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、上回問題答案</a:t>
            </a:r>
            <a:endParaRPr lang="zh-TW" altLang="zh-TW" sz="3200" dirty="0">
              <a:latin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291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192213"/>
            <a:ext cx="7772400" cy="48275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b="1" dirty="0" smtClean="0">
                <a:latin typeface="+mj-ea"/>
                <a:ea typeface="+mj-ea"/>
              </a:rPr>
              <a:t>1.PASTE</a:t>
            </a:r>
            <a:r>
              <a:rPr lang="zh-TW" altLang="en-US" sz="2500" b="1" dirty="0" smtClean="0">
                <a:latin typeface="+mj-ea"/>
                <a:ea typeface="+mj-ea"/>
              </a:rPr>
              <a:t> 風扇</a:t>
            </a:r>
            <a:endParaRPr lang="en-US" altLang="zh-TW" sz="25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(1)</a:t>
            </a:r>
            <a:r>
              <a:rPr lang="zh-TW" altLang="en-US" sz="2000" dirty="0" smtClean="0">
                <a:latin typeface="+mj-ea"/>
                <a:ea typeface="+mj-ea"/>
              </a:rPr>
              <a:t>功能</a:t>
            </a:r>
            <a:r>
              <a:rPr lang="en-US" altLang="zh-TW" sz="2000" dirty="0" smtClean="0">
                <a:latin typeface="+mj-ea"/>
                <a:ea typeface="+mj-ea"/>
              </a:rPr>
              <a:t>:</a:t>
            </a:r>
            <a:r>
              <a:rPr lang="zh-TW" altLang="en-US" sz="2000" dirty="0" smtClean="0">
                <a:latin typeface="+mj-ea"/>
                <a:ea typeface="+mj-ea"/>
              </a:rPr>
              <a:t>抗靜電 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(2)PM:</a:t>
            </a:r>
            <a:r>
              <a:rPr lang="zh-TW" altLang="en-US" sz="2000" dirty="0" smtClean="0">
                <a:latin typeface="+mj-ea"/>
                <a:ea typeface="+mj-ea"/>
              </a:rPr>
              <a:t>時需清潔</a:t>
            </a:r>
            <a:r>
              <a:rPr lang="en-US" altLang="zh-TW" sz="2000" dirty="0" smtClean="0">
                <a:latin typeface="+mj-ea"/>
                <a:ea typeface="+mj-ea"/>
              </a:rPr>
              <a:t>STAGE</a:t>
            </a:r>
            <a:r>
              <a:rPr lang="zh-TW" altLang="en-US" sz="2000" dirty="0" smtClean="0">
                <a:latin typeface="+mj-ea"/>
                <a:ea typeface="+mj-ea"/>
              </a:rPr>
              <a:t>下刀溝槽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500" b="1" dirty="0" smtClean="0">
                <a:latin typeface="+mj-ea"/>
              </a:rPr>
              <a:t>2.SORTER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TEL 8</a:t>
            </a:r>
            <a:r>
              <a:rPr lang="zh-TW" altLang="en-US" sz="2000" dirty="0" smtClean="0">
                <a:latin typeface="+mj-ea"/>
                <a:ea typeface="+mj-ea"/>
              </a:rPr>
              <a:t>台 </a:t>
            </a:r>
            <a:r>
              <a:rPr lang="en-US" altLang="zh-TW" sz="2000" dirty="0" smtClean="0">
                <a:latin typeface="+mj-ea"/>
                <a:ea typeface="+mj-ea"/>
              </a:rPr>
              <a:t>(D1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D2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J1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K1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I1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I2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W1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W2)</a:t>
            </a:r>
          </a:p>
          <a:p>
            <a:pPr marL="0" indent="0">
              <a:buNone/>
            </a:pPr>
            <a:r>
              <a:rPr lang="en-US" altLang="zh-TW" sz="2500" b="1" dirty="0" smtClean="0">
                <a:latin typeface="+mj-ea"/>
                <a:ea typeface="+mj-ea"/>
              </a:rPr>
              <a:t>3.RTP</a:t>
            </a:r>
            <a:r>
              <a:rPr lang="zh-TW" altLang="en-US" sz="2500" b="1" dirty="0" smtClean="0">
                <a:latin typeface="+mj-ea"/>
                <a:ea typeface="+mj-ea"/>
              </a:rPr>
              <a:t> </a:t>
            </a:r>
            <a:r>
              <a:rPr lang="en-US" altLang="zh-TW" sz="2500" b="1" dirty="0" smtClean="0">
                <a:latin typeface="+mj-ea"/>
                <a:ea typeface="+mj-ea"/>
              </a:rPr>
              <a:t>DOOR</a:t>
            </a:r>
            <a:r>
              <a:rPr lang="zh-TW" altLang="en-US" sz="2500" b="1" dirty="0" smtClean="0">
                <a:latin typeface="+mj-ea"/>
                <a:ea typeface="+mj-ea"/>
              </a:rPr>
              <a:t> </a:t>
            </a:r>
            <a:r>
              <a:rPr lang="en-US" altLang="zh-TW" sz="2500" b="1" dirty="0" smtClean="0">
                <a:latin typeface="+mj-ea"/>
                <a:ea typeface="+mj-ea"/>
              </a:rPr>
              <a:t>O-RING</a:t>
            </a:r>
            <a:endParaRPr lang="en-US" altLang="zh-TW" sz="25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防止</a:t>
            </a:r>
            <a:r>
              <a:rPr lang="en-US" altLang="zh-TW" sz="2000" dirty="0" smtClean="0">
                <a:latin typeface="+mj-ea"/>
                <a:ea typeface="+mj-ea"/>
              </a:rPr>
              <a:t>O2</a:t>
            </a:r>
            <a:r>
              <a:rPr lang="zh-TW" altLang="en-US" sz="2000" dirty="0" smtClean="0">
                <a:latin typeface="+mj-ea"/>
                <a:ea typeface="+mj-ea"/>
              </a:rPr>
              <a:t>進入造成氧化反應，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用</a:t>
            </a:r>
            <a:r>
              <a:rPr lang="zh-TW" altLang="en-US" sz="2000" dirty="0">
                <a:latin typeface="+mj-ea"/>
                <a:ea typeface="+mj-ea"/>
              </a:rPr>
              <a:t>目測看</a:t>
            </a:r>
            <a:r>
              <a:rPr lang="en-US" altLang="zh-TW" sz="2000" dirty="0">
                <a:latin typeface="+mj-ea"/>
                <a:ea typeface="+mj-ea"/>
              </a:rPr>
              <a:t>WAFER</a:t>
            </a:r>
            <a:r>
              <a:rPr lang="zh-TW" altLang="en-US" sz="2000" dirty="0">
                <a:latin typeface="+mj-ea"/>
                <a:ea typeface="+mj-ea"/>
              </a:rPr>
              <a:t>四周有無變色</a:t>
            </a:r>
            <a:r>
              <a:rPr lang="en-US" altLang="zh-TW" sz="2000" dirty="0">
                <a:latin typeface="+mj-ea"/>
                <a:ea typeface="+mj-ea"/>
              </a:rPr>
              <a:t>,(</a:t>
            </a:r>
            <a:r>
              <a:rPr lang="zh-TW" altLang="en-US" sz="2000" dirty="0">
                <a:latin typeface="+mj-ea"/>
                <a:ea typeface="+mj-ea"/>
              </a:rPr>
              <a:t>若變為褐色</a:t>
            </a:r>
            <a:r>
              <a:rPr lang="en-US" altLang="zh-TW" sz="2000" dirty="0">
                <a:latin typeface="+mj-ea"/>
                <a:ea typeface="+mj-ea"/>
              </a:rPr>
              <a:t>,</a:t>
            </a:r>
            <a:r>
              <a:rPr lang="zh-TW" altLang="en-US" sz="2000" dirty="0">
                <a:latin typeface="+mj-ea"/>
                <a:ea typeface="+mj-ea"/>
              </a:rPr>
              <a:t>則表示有漏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500" b="1" dirty="0" smtClean="0">
                <a:latin typeface="+mj-ea"/>
                <a:ea typeface="+mj-ea"/>
              </a:rPr>
              <a:t>4.</a:t>
            </a:r>
            <a:r>
              <a:rPr lang="zh-TW" altLang="en-US" sz="2500" b="1" dirty="0" smtClean="0">
                <a:latin typeface="+mj-ea"/>
                <a:ea typeface="+mj-ea"/>
              </a:rPr>
              <a:t>單位</a:t>
            </a:r>
            <a:endParaRPr lang="en-US" altLang="zh-TW" sz="25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厚度 </a:t>
            </a:r>
            <a:r>
              <a:rPr lang="en-US" altLang="zh-TW" sz="2000" dirty="0" smtClean="0">
                <a:latin typeface="+mj-ea"/>
                <a:ea typeface="+mj-ea"/>
              </a:rPr>
              <a:t>1500Å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=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0.15</a:t>
            </a:r>
            <a:r>
              <a:rPr lang="el-GR" altLang="zh-TW" sz="2000" dirty="0">
                <a:latin typeface="+mj-ea"/>
                <a:ea typeface="+mj-ea"/>
              </a:rPr>
              <a:t>μ</a:t>
            </a:r>
            <a:r>
              <a:rPr lang="en-US" altLang="zh-TW" sz="2000" dirty="0">
                <a:latin typeface="+mj-ea"/>
                <a:ea typeface="+mj-ea"/>
              </a:rPr>
              <a:t>m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12292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229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3FA29AA-F665-4926-A9B2-76648BFEC7A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頁尾版面配置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9459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48E4F75F-DEAF-4CD0-9CB6-4BE6D0A092D1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625" y="428625"/>
            <a:ext cx="3929063" cy="428625"/>
          </a:xfrm>
          <a:prstGeom prst="rect">
            <a:avLst/>
          </a:prstGeom>
        </p:spPr>
        <p:txBody>
          <a:bodyPr bIns="91440" anchor="b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2500" b="1" dirty="0" smtClean="0">
                <a:latin typeface="微軟正黑體" pitchFamily="34" charset="-120"/>
                <a:ea typeface="微軟正黑體" pitchFamily="34" charset="-120"/>
                <a:cs typeface="+mj-cs"/>
              </a:rPr>
              <a:t>T-BAWL</a:t>
            </a:r>
            <a:r>
              <a:rPr kumimoji="0" lang="zh-TW" altLang="en-US" sz="2500" b="1" dirty="0" smtClean="0"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zh-TW" altLang="en-US" sz="2500" b="1" dirty="0">
                <a:latin typeface="微軟正黑體" pitchFamily="34" charset="-120"/>
                <a:ea typeface="微軟正黑體" pitchFamily="34" charset="-120"/>
                <a:cs typeface="+mj-cs"/>
              </a:rPr>
              <a:t>控制簡介</a:t>
            </a:r>
            <a:endParaRPr kumimoji="0" lang="zh-TW" altLang="en-US" sz="2500" dirty="0">
              <a:latin typeface="+mj-ea"/>
              <a:ea typeface="+mj-ea"/>
              <a:cs typeface="+mj-cs"/>
            </a:endParaRPr>
          </a:p>
        </p:txBody>
      </p:sp>
      <p:pic>
        <p:nvPicPr>
          <p:cNvPr id="19461" name="Picture 4" descr="Picture 007"/>
          <p:cNvPicPr>
            <a:picLocks noChangeAspect="1" noChangeArrowheads="1"/>
          </p:cNvPicPr>
          <p:nvPr/>
        </p:nvPicPr>
        <p:blipFill>
          <a:blip r:embed="rId2">
            <a:lum contras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4008" r="10214" b="1651"/>
          <a:stretch>
            <a:fillRect/>
          </a:stretch>
        </p:blipFill>
        <p:spPr bwMode="auto">
          <a:xfrm>
            <a:off x="428625" y="933450"/>
            <a:ext cx="2947988" cy="199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440859" y="727381"/>
            <a:ext cx="1404938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6.OFUA_UD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ORIENTATION FLAT </a:t>
            </a:r>
            <a:r>
              <a:rPr lang="en-US" altLang="zh-TW" sz="1200" b="1" dirty="0" smtClean="0">
                <a:solidFill>
                  <a:srgbClr val="FF0000"/>
                </a:solidFill>
                <a:latin typeface="+mj-ea"/>
              </a:rPr>
              <a:t>UP ADJUST </a:t>
            </a: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UP/DOWM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7.WCNT_UD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WAFER COUNT UP/DOWN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8.CPOT_UD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CARRIER PORT UP DOWN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9.CELV_UD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CARRIER ELEVATOR UP DOWN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10.CARR_RT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CARRIER ROTATE</a:t>
            </a: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10"/>
              <a:defRPr/>
            </a:pPr>
            <a:endParaRPr lang="zh-TW" altLang="en-US" sz="1200" b="1" dirty="0">
              <a:latin typeface="+mj-ea"/>
              <a:ea typeface="+mj-ea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72000" y="727381"/>
            <a:ext cx="154429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11.CHND_FB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12.CHND_LU</a:t>
            </a:r>
            <a:endParaRPr lang="en-US" altLang="zh-TW" sz="1200" b="1" dirty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CARRIER </a:t>
            </a:r>
            <a:r>
              <a:rPr lang="en-US" altLang="zh-TW" sz="1200" b="1" dirty="0" smtClean="0">
                <a:solidFill>
                  <a:srgbClr val="FF0000"/>
                </a:solidFill>
                <a:latin typeface="+mj-ea"/>
              </a:rPr>
              <a:t>HAND FORWARD/BACK , LOCK UNLOCK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13.CSTA_FB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</a:rPr>
              <a:t>14.CSTB_FB</a:t>
            </a:r>
            <a:endParaRPr lang="en-US" altLang="zh-TW" sz="1200" b="1" dirty="0" smtClean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CARRIER STAGE A/B FORWARD/BACK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15.CSTA_LU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16.CSTB_LU</a:t>
            </a:r>
            <a:endParaRPr lang="en-US" altLang="zh-TW" sz="1200" b="1" dirty="0" smtClean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solidFill>
                  <a:srgbClr val="FF0000"/>
                </a:solidFill>
                <a:latin typeface="+mj-ea"/>
              </a:rPr>
              <a:t>CARRIER STAGE </a:t>
            </a:r>
            <a:r>
              <a:rPr lang="en-US" altLang="zh-TW" sz="1200" b="1" dirty="0" smtClean="0">
                <a:solidFill>
                  <a:srgbClr val="FF0000"/>
                </a:solidFill>
                <a:latin typeface="+mj-ea"/>
              </a:rPr>
              <a:t>A/B LOCK UNLOCK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17.WEL5_UD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18.WEL1_UD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WAFER ELEVATOR 5/1 UP DOWN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0"/>
              <a:defRPr/>
            </a:pPr>
            <a:endParaRPr lang="zh-TW" altLang="en-US" sz="1200" b="1" dirty="0">
              <a:latin typeface="+mj-ea"/>
              <a:ea typeface="+mj-ea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7941" y="727381"/>
            <a:ext cx="2089150" cy="604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</a:rPr>
              <a:t>19.WAFR_RT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</a:rPr>
              <a:t>WAFER ROTATE</a:t>
            </a:r>
            <a:endParaRPr lang="en-US" altLang="zh-TW" sz="1200" b="1" dirty="0">
              <a:solidFill>
                <a:srgbClr val="FF0000"/>
              </a:solidFill>
              <a:latin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>
                <a:latin typeface="+mj-ea"/>
              </a:rPr>
              <a:t>20.WAF5_FB</a:t>
            </a:r>
          </a:p>
          <a:p>
            <a:pPr marL="228600" indent="-228600" eaLnBrk="1" hangingPunct="1">
              <a:spcBef>
                <a:spcPct val="50000"/>
              </a:spcBef>
              <a:buAutoNum type="arabicPlain" startAt="21"/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WAF1_FB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WAFER 5/1 FORWARD BACK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3"/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WCNT_RD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WAFER COUNT READ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CPOT_LU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CARRIER PORT LOCK UNLOCK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22,27,28,29,30(OPTIONAL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 smtClean="0">
              <a:latin typeface="+mj-ea"/>
              <a:ea typeface="+mj-ea"/>
            </a:endParaRPr>
          </a:p>
          <a:p>
            <a:pPr marL="228600" indent="-228600" eaLnBrk="1" hangingPunct="1">
              <a:spcBef>
                <a:spcPct val="50000"/>
              </a:spcBef>
              <a:buAutoNum type="arabicPlain" startAt="26"/>
              <a:defRPr/>
            </a:pPr>
            <a:endParaRPr lang="en-US" altLang="zh-TW" sz="1200" b="1" dirty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189" y="3081872"/>
            <a:ext cx="31114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1.CP1_LU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2.CP2_LU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</a:rPr>
              <a:t>CARRIER PORT1/2 LOCK UNLOCK</a:t>
            </a:r>
            <a:endParaRPr lang="en-US" altLang="zh-TW" sz="1200" b="1" dirty="0" smtClean="0">
              <a:latin typeface="+mj-ea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3.CPOT_LR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FOR CARRIER PORT LEFT/RIGHT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4.OFAJ_UD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latin typeface="+mj-ea"/>
                <a:ea typeface="+mj-ea"/>
              </a:rPr>
              <a:t>5.OFAJ_RT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ORIENTATION FLAT ADJUST UP/DOWM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.ROTATE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85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674688" y="132557"/>
            <a:ext cx="7772400" cy="1143000"/>
          </a:xfrm>
        </p:spPr>
        <p:txBody>
          <a:bodyPr/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二、兩周</a:t>
            </a:r>
            <a:r>
              <a:rPr lang="en-US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PM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endParaRPr lang="zh-TW" alt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4688" y="1484784"/>
            <a:ext cx="75697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+mj-ea"/>
                <a:ea typeface="+mj-ea"/>
              </a:rPr>
              <a:t>12/22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en-US" altLang="zh-TW" sz="2200" dirty="0" smtClean="0">
                <a:latin typeface="+mj-ea"/>
                <a:ea typeface="+mj-ea"/>
              </a:rPr>
              <a:t>SORTER D1 D2 J1 K1 W1 W2 I1 I2</a:t>
            </a:r>
            <a:r>
              <a:rPr lang="zh-TW" altLang="en-US" sz="2200" dirty="0" smtClean="0">
                <a:latin typeface="+mj-ea"/>
                <a:ea typeface="+mj-ea"/>
              </a:rPr>
              <a:t>共</a:t>
            </a:r>
            <a:r>
              <a:rPr lang="en-US" altLang="zh-TW" sz="2200" dirty="0" smtClean="0">
                <a:latin typeface="+mj-ea"/>
                <a:ea typeface="+mj-ea"/>
              </a:rPr>
              <a:t>8</a:t>
            </a:r>
            <a:r>
              <a:rPr lang="zh-TW" altLang="en-US" sz="2200" dirty="0" smtClean="0">
                <a:latin typeface="+mj-ea"/>
                <a:ea typeface="+mj-ea"/>
              </a:rPr>
              <a:t>台</a:t>
            </a:r>
            <a:endParaRPr lang="en-US" altLang="zh-TW" sz="2200" dirty="0" smtClean="0">
              <a:latin typeface="+mj-ea"/>
              <a:ea typeface="+mj-ea"/>
            </a:endParaRP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en-US" altLang="zh-TW" sz="2200" dirty="0" smtClean="0">
                <a:latin typeface="+mj-ea"/>
                <a:ea typeface="+mj-ea"/>
              </a:rPr>
              <a:t>12/28</a:t>
            </a:r>
          </a:p>
          <a:p>
            <a:endParaRPr lang="en-US" altLang="zh-TW" sz="2200" dirty="0" smtClean="0">
              <a:latin typeface="+mj-ea"/>
              <a:ea typeface="+mj-ea"/>
            </a:endParaRPr>
          </a:p>
          <a:p>
            <a:r>
              <a:rPr lang="en-US" altLang="zh-TW" sz="2200" dirty="0" smtClean="0">
                <a:latin typeface="+mj-ea"/>
                <a:ea typeface="+mj-ea"/>
              </a:rPr>
              <a:t>LP-P4</a:t>
            </a:r>
            <a:r>
              <a:rPr lang="zh-TW" altLang="en-US" sz="2200" dirty="0" smtClean="0">
                <a:latin typeface="+mj-ea"/>
                <a:ea typeface="+mj-ea"/>
              </a:rPr>
              <a:t>共</a:t>
            </a:r>
            <a:r>
              <a:rPr lang="en-US" altLang="zh-TW" sz="2200" dirty="0" smtClean="0">
                <a:latin typeface="+mj-ea"/>
                <a:ea typeface="+mj-ea"/>
              </a:rPr>
              <a:t>1</a:t>
            </a:r>
            <a:r>
              <a:rPr lang="zh-TW" altLang="en-US" sz="2200" dirty="0" smtClean="0">
                <a:latin typeface="+mj-ea"/>
                <a:ea typeface="+mj-ea"/>
              </a:rPr>
              <a:t>台</a:t>
            </a:r>
            <a:endParaRPr lang="en-US" altLang="zh-TW" sz="2200" dirty="0" smtClean="0">
              <a:latin typeface="+mj-ea"/>
              <a:ea typeface="+mj-ea"/>
            </a:endParaRPr>
          </a:p>
          <a:p>
            <a:endParaRPr lang="en-US" altLang="zh-TW" sz="22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12/30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WSIX CENTURA G15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 smtClean="0">
              <a:solidFill>
                <a:schemeClr val="tx2"/>
              </a:solidFill>
            </a:endParaRP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55799999-915C-4F75-938E-8DA290B30DEA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 smtClean="0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83568" y="764704"/>
            <a:ext cx="75697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ea"/>
                <a:ea typeface="+mj-ea"/>
              </a:rPr>
              <a:t>12/22</a:t>
            </a:r>
          </a:p>
          <a:p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PM</a:t>
            </a:r>
            <a:r>
              <a:rPr lang="zh-TW" altLang="en-US" sz="21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SORTER D1 D2 J1 K1 W1 W2 I1 I2</a:t>
            </a:r>
          </a:p>
          <a:p>
            <a:r>
              <a:rPr lang="en-US" altLang="zh-TW" sz="21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sz="2100" dirty="0">
                <a:solidFill>
                  <a:srgbClr val="FF0000"/>
                </a:solidFill>
                <a:latin typeface="+mj-ea"/>
                <a:ea typeface="+mj-ea"/>
              </a:rPr>
              <a:t>大略流程</a:t>
            </a:r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en-US" altLang="zh-TW" sz="21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zh-TW" altLang="en-US" sz="2000" dirty="0" smtClean="0">
                <a:latin typeface="+mj-ea"/>
                <a:ea typeface="+mj-ea"/>
              </a:rPr>
              <a:t>使用小白布 </a:t>
            </a:r>
            <a:r>
              <a:rPr lang="en-US" altLang="zh-TW" sz="2000" dirty="0" smtClean="0">
                <a:latin typeface="+mj-ea"/>
                <a:ea typeface="+mj-ea"/>
              </a:rPr>
              <a:t>IPA</a:t>
            </a:r>
            <a:r>
              <a:rPr lang="zh-TW" altLang="en-US" sz="2000" dirty="0" smtClean="0">
                <a:latin typeface="+mj-ea"/>
                <a:ea typeface="+mj-ea"/>
              </a:rPr>
              <a:t>清潔</a:t>
            </a:r>
            <a:r>
              <a:rPr lang="en-US" altLang="zh-TW" sz="2000" dirty="0" smtClean="0">
                <a:latin typeface="+mj-ea"/>
                <a:ea typeface="+mj-ea"/>
              </a:rPr>
              <a:t>ROBOT&amp;FINGER</a:t>
            </a:r>
            <a:r>
              <a:rPr lang="zh-TW" altLang="en-US" sz="2000" dirty="0" smtClean="0">
                <a:latin typeface="+mj-ea"/>
                <a:ea typeface="+mj-ea"/>
              </a:rPr>
              <a:t>及</a:t>
            </a:r>
            <a:r>
              <a:rPr lang="en-US" altLang="zh-TW" sz="2000" dirty="0" smtClean="0">
                <a:latin typeface="+mj-ea"/>
                <a:ea typeface="+mj-ea"/>
              </a:rPr>
              <a:t>STAGE</a:t>
            </a:r>
          </a:p>
          <a:p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zh-TW" altLang="en-US" sz="2000" dirty="0" smtClean="0">
                <a:latin typeface="+mj-ea"/>
                <a:ea typeface="+mj-ea"/>
              </a:rPr>
              <a:t>檢查傳送</a:t>
            </a:r>
            <a:r>
              <a:rPr lang="en-US" altLang="zh-TW" sz="2000" dirty="0" smtClean="0">
                <a:latin typeface="+mj-ea"/>
                <a:ea typeface="+mj-ea"/>
              </a:rPr>
              <a:t>ROBOT&amp;FINGER</a:t>
            </a:r>
            <a:r>
              <a:rPr lang="zh-TW" altLang="en-US" sz="2000" dirty="0" smtClean="0">
                <a:latin typeface="+mj-ea"/>
                <a:ea typeface="+mj-ea"/>
              </a:rPr>
              <a:t>位置是否置中 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不過高過低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3.CYCLE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RUN</a:t>
            </a:r>
            <a:r>
              <a:rPr lang="zh-TW" altLang="en-US" sz="2000" dirty="0" smtClean="0">
                <a:latin typeface="+mj-ea"/>
                <a:ea typeface="+mj-ea"/>
              </a:rPr>
              <a:t> 測試</a:t>
            </a:r>
            <a:r>
              <a:rPr lang="en-US" altLang="zh-TW" sz="2000" dirty="0" smtClean="0">
                <a:latin typeface="+mj-ea"/>
                <a:ea typeface="+mj-ea"/>
              </a:rPr>
              <a:t>1</a:t>
            </a:r>
            <a:r>
              <a:rPr lang="zh-TW" altLang="en-US" sz="2000" dirty="0" smtClean="0">
                <a:latin typeface="+mj-ea"/>
                <a:ea typeface="+mj-ea"/>
              </a:rPr>
              <a:t>小時 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無異狀後</a:t>
            </a:r>
            <a:r>
              <a:rPr lang="en-US" altLang="zh-TW" sz="2000" dirty="0" smtClean="0">
                <a:latin typeface="+mj-ea"/>
                <a:ea typeface="+mj-ea"/>
              </a:rPr>
              <a:t>EMS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RELEASE</a:t>
            </a:r>
            <a:r>
              <a:rPr lang="zh-TW" altLang="en-US" sz="2000" dirty="0" smtClean="0">
                <a:latin typeface="+mj-ea"/>
                <a:ea typeface="+mj-ea"/>
              </a:rPr>
              <a:t>機台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4.</a:t>
            </a:r>
            <a:r>
              <a:rPr lang="zh-TW" altLang="en-US" sz="2000" dirty="0" smtClean="0">
                <a:latin typeface="+mj-ea"/>
                <a:ea typeface="+mj-ea"/>
              </a:rPr>
              <a:t>如</a:t>
            </a:r>
            <a:r>
              <a:rPr lang="en-US" altLang="zh-TW" sz="2000" dirty="0" smtClean="0">
                <a:latin typeface="+mj-ea"/>
                <a:ea typeface="+mj-ea"/>
              </a:rPr>
              <a:t>FINGER</a:t>
            </a:r>
            <a:r>
              <a:rPr lang="zh-TW" altLang="en-US" sz="2000" dirty="0" smtClean="0">
                <a:latin typeface="+mj-ea"/>
                <a:ea typeface="+mj-ea"/>
              </a:rPr>
              <a:t>水平須調整，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轉動側邊螺絲調整</a:t>
            </a:r>
            <a:r>
              <a:rPr lang="en-US" altLang="zh-TW" sz="2000" dirty="0" smtClean="0">
                <a:latin typeface="+mj-ea"/>
                <a:ea typeface="+mj-ea"/>
              </a:rPr>
              <a:t>(RECIF)</a:t>
            </a:r>
          </a:p>
          <a:p>
            <a:r>
              <a:rPr lang="en-US" altLang="zh-TW" sz="2000" dirty="0" smtClean="0">
                <a:latin typeface="+mj-ea"/>
                <a:ea typeface="+mj-ea"/>
              </a:rPr>
              <a:t>5.</a:t>
            </a:r>
            <a:r>
              <a:rPr lang="zh-TW" altLang="en-US" sz="2000" dirty="0" smtClean="0">
                <a:latin typeface="+mj-ea"/>
                <a:ea typeface="+mj-ea"/>
              </a:rPr>
              <a:t>如</a:t>
            </a:r>
            <a:r>
              <a:rPr lang="en-US" altLang="zh-TW" sz="2000" dirty="0" smtClean="0">
                <a:latin typeface="+mj-ea"/>
                <a:ea typeface="+mj-ea"/>
              </a:rPr>
              <a:t>NADA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ROBOT</a:t>
            </a:r>
          </a:p>
          <a:p>
            <a:r>
              <a:rPr lang="zh-TW" altLang="en-US" sz="2000" dirty="0" smtClean="0">
                <a:latin typeface="+mj-ea"/>
                <a:ea typeface="+mj-ea"/>
              </a:rPr>
              <a:t>須調整啟動桌面</a:t>
            </a:r>
            <a:r>
              <a:rPr lang="en-US" altLang="zh-TW" sz="2000" dirty="0" smtClean="0">
                <a:latin typeface="+mj-ea"/>
                <a:ea typeface="+mj-ea"/>
              </a:rPr>
              <a:t>Eqt32.exe</a:t>
            </a:r>
            <a:r>
              <a:rPr lang="zh-TW" altLang="en-US" sz="2000" dirty="0" smtClean="0">
                <a:latin typeface="+mj-ea"/>
                <a:ea typeface="+mj-ea"/>
              </a:rPr>
              <a:t>程式調整參數</a:t>
            </a:r>
            <a:endParaRPr lang="en-US" altLang="zh-TW" sz="2000" dirty="0" smtClean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23400" r="6951" b="10801"/>
          <a:stretch/>
        </p:blipFill>
        <p:spPr>
          <a:xfrm rot="5400000">
            <a:off x="5411583" y="2229377"/>
            <a:ext cx="3865450" cy="20882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984268" y="3273492"/>
            <a:ext cx="900100" cy="659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6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692696"/>
            <a:ext cx="7772400" cy="532710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12/28</a:t>
            </a:r>
          </a:p>
          <a:p>
            <a:pPr marL="0" indent="0">
              <a:buNone/>
            </a:pPr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LP-P4</a:t>
            </a:r>
            <a:r>
              <a:rPr lang="zh-TW" altLang="en-US" sz="21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SPM(</a:t>
            </a:r>
            <a:r>
              <a:rPr lang="zh-TW" altLang="en-US" sz="2100" dirty="0" smtClean="0">
                <a:solidFill>
                  <a:srgbClr val="FF0000"/>
                </a:solidFill>
                <a:latin typeface="+mj-ea"/>
                <a:ea typeface="+mj-ea"/>
              </a:rPr>
              <a:t>大略流程</a:t>
            </a:r>
            <a:r>
              <a:rPr lang="en-US" altLang="zh-TW" sz="21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zh-TW" altLang="en-US" sz="2000" dirty="0" smtClean="0">
                <a:latin typeface="+mj-ea"/>
                <a:ea typeface="+mj-ea"/>
              </a:rPr>
              <a:t>更換</a:t>
            </a:r>
            <a:r>
              <a:rPr lang="en-US" altLang="zh-TW" sz="2000" dirty="0" smtClean="0">
                <a:latin typeface="+mj-ea"/>
                <a:ea typeface="+mj-ea"/>
              </a:rPr>
              <a:t>BOAT(POLY</a:t>
            </a:r>
            <a:r>
              <a:rPr lang="zh-TW" altLang="en-US" sz="2000" dirty="0" smtClean="0">
                <a:latin typeface="+mj-ea"/>
                <a:ea typeface="+mj-ea"/>
              </a:rPr>
              <a:t>專用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  <a:r>
              <a:rPr lang="zh-TW" altLang="en-US" sz="2000" dirty="0" smtClean="0">
                <a:latin typeface="+mj-ea"/>
                <a:ea typeface="+mj-ea"/>
              </a:rPr>
              <a:t> 洗管間 確認</a:t>
            </a:r>
            <a:r>
              <a:rPr lang="en-US" altLang="zh-TW" sz="2000" dirty="0" smtClean="0">
                <a:latin typeface="+mj-ea"/>
              </a:rPr>
              <a:t>BOAT</a:t>
            </a:r>
            <a:r>
              <a:rPr lang="zh-TW" altLang="en-US" sz="2000" dirty="0" smtClean="0">
                <a:latin typeface="+mj-ea"/>
                <a:ea typeface="+mj-ea"/>
              </a:rPr>
              <a:t>號碼</a:t>
            </a:r>
            <a:r>
              <a:rPr lang="en-US" altLang="zh-TW" sz="2000" dirty="0">
                <a:latin typeface="+mj-ea"/>
              </a:rPr>
              <a:t>(POLY</a:t>
            </a:r>
            <a:r>
              <a:rPr lang="zh-TW" altLang="en-US" sz="2000" dirty="0">
                <a:latin typeface="+mj-ea"/>
              </a:rPr>
              <a:t>專用</a:t>
            </a:r>
            <a:r>
              <a:rPr lang="en-US" altLang="zh-TW" sz="2000" dirty="0">
                <a:latin typeface="+mj-ea"/>
              </a:rPr>
              <a:t>)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拿取時拿法扶上下 頂端底端 至機台後方時再拆保鮮膜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zh-TW" altLang="en-US" sz="2000" dirty="0" smtClean="0">
                <a:latin typeface="+mj-ea"/>
                <a:ea typeface="+mj-ea"/>
              </a:rPr>
              <a:t>測試</a:t>
            </a:r>
            <a:r>
              <a:rPr lang="en-US" altLang="zh-TW" sz="2000" dirty="0" smtClean="0">
                <a:latin typeface="+mj-ea"/>
                <a:ea typeface="+mj-ea"/>
              </a:rPr>
              <a:t>ARM</a:t>
            </a:r>
            <a:r>
              <a:rPr lang="zh-TW" altLang="en-US" sz="2000" dirty="0" smtClean="0">
                <a:latin typeface="+mj-ea"/>
                <a:ea typeface="+mj-ea"/>
              </a:rPr>
              <a:t>承接</a:t>
            </a:r>
            <a:r>
              <a:rPr lang="en-US" altLang="zh-TW" sz="2000" dirty="0" smtClean="0">
                <a:latin typeface="+mj-ea"/>
                <a:ea typeface="+mj-ea"/>
              </a:rPr>
              <a:t>BOAT&amp;</a:t>
            </a:r>
            <a:r>
              <a:rPr lang="zh-TW" altLang="en-US" sz="2000" dirty="0" smtClean="0">
                <a:latin typeface="+mj-ea"/>
                <a:ea typeface="+mj-ea"/>
              </a:rPr>
              <a:t>保溫桶承接</a:t>
            </a:r>
            <a:r>
              <a:rPr lang="en-US" altLang="zh-TW" sz="2000" dirty="0" smtClean="0">
                <a:latin typeface="+mj-ea"/>
                <a:ea typeface="+mj-ea"/>
              </a:rPr>
              <a:t>BOAT</a:t>
            </a: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83" y="2801938"/>
            <a:ext cx="4049713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895600" y="3211785"/>
            <a:ext cx="285750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4514850" y="4076700"/>
            <a:ext cx="285750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2555776" y="4581128"/>
            <a:ext cx="285750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79912" y="2930525"/>
            <a:ext cx="44275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1;2;3=BOAT HOLDER QUARTZ(</a:t>
            </a:r>
            <a:r>
              <a:rPr kumimoji="0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只有</a:t>
            </a:r>
            <a:r>
              <a:rPr kumimoji="0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1.2</a:t>
            </a:r>
            <a:r>
              <a:rPr kumimoji="0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可調</a:t>
            </a:r>
            <a:r>
              <a:rPr kumimoji="0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4;5=POSITIONING QUARTZ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6=STOPPER</a:t>
            </a: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1835696" y="3362460"/>
            <a:ext cx="287337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4527307" y="4858544"/>
            <a:ext cx="288925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682444" y="4211907"/>
            <a:ext cx="285750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0"/>
                <a:ea typeface="新細明體" panose="02020500000000000000" pitchFamily="18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zh-TW" sz="1600" dirty="0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444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692696"/>
            <a:ext cx="7772400" cy="5327104"/>
          </a:xfrm>
        </p:spPr>
        <p:txBody>
          <a:bodyPr/>
          <a:lstStyle/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3.</a:t>
            </a:r>
            <a:r>
              <a:rPr lang="zh-TW" altLang="en-US" sz="2000" dirty="0" smtClean="0">
                <a:latin typeface="+mj-ea"/>
                <a:ea typeface="+mj-ea"/>
              </a:rPr>
              <a:t>檢查</a:t>
            </a:r>
            <a:r>
              <a:rPr lang="en-US" altLang="zh-TW" sz="2000" dirty="0" smtClean="0">
                <a:latin typeface="+mj-ea"/>
                <a:ea typeface="+mj-ea"/>
              </a:rPr>
              <a:t>BOAT</a:t>
            </a:r>
            <a:r>
              <a:rPr lang="zh-TW" altLang="en-US" sz="2000" dirty="0" smtClean="0">
                <a:latin typeface="+mj-ea"/>
                <a:ea typeface="+mj-ea"/>
              </a:rPr>
              <a:t>是否會刮管 是否需要調整</a:t>
            </a:r>
            <a:r>
              <a:rPr lang="en-US" altLang="zh-TW" sz="2000" dirty="0" smtClean="0">
                <a:latin typeface="+mj-ea"/>
                <a:ea typeface="+mj-ea"/>
              </a:rPr>
              <a:t>CAP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4.</a:t>
            </a:r>
            <a:r>
              <a:rPr lang="zh-TW" altLang="en-US" sz="2000" dirty="0" smtClean="0">
                <a:latin typeface="+mj-ea"/>
                <a:ea typeface="+mj-ea"/>
              </a:rPr>
              <a:t>調整</a:t>
            </a:r>
            <a:r>
              <a:rPr lang="en-US" altLang="zh-TW" sz="20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BOAT CLAMP </a:t>
            </a:r>
            <a:r>
              <a:rPr lang="en-US" altLang="zh-TW" sz="2000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TW" sz="2000" dirty="0" smtClean="0">
                <a:latin typeface="+mj-ea"/>
                <a:ea typeface="+mj-ea"/>
              </a:rPr>
              <a:t>M05)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LOCK</a:t>
            </a:r>
            <a:r>
              <a:rPr lang="zh-TW" altLang="en-US" sz="2000" dirty="0" smtClean="0">
                <a:latin typeface="+mj-ea"/>
                <a:ea typeface="+mj-ea"/>
              </a:rPr>
              <a:t>位置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 smtClean="0">
                <a:latin typeface="+mj-ea"/>
                <a:ea typeface="+mj-ea"/>
              </a:rPr>
              <a:t>兩顆左右螺絲 四顆前後螺絲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5.T-BAWL</a:t>
            </a:r>
            <a:r>
              <a:rPr lang="zh-TW" altLang="en-US" sz="2000" dirty="0" smtClean="0">
                <a:latin typeface="+mj-ea"/>
                <a:ea typeface="+mj-ea"/>
              </a:rPr>
              <a:t>測試傳送</a:t>
            </a:r>
            <a:r>
              <a:rPr lang="en-US" altLang="zh-TW" sz="2000" dirty="0" smtClean="0">
                <a:latin typeface="+mj-ea"/>
                <a:ea typeface="+mj-ea"/>
              </a:rPr>
              <a:t>C1-C6.C8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如需調整 </a:t>
            </a:r>
            <a:r>
              <a:rPr lang="en-US" altLang="zh-TW" sz="2000" dirty="0" smtClean="0">
                <a:latin typeface="+mj-ea"/>
                <a:ea typeface="+mj-ea"/>
              </a:rPr>
              <a:t>T-BAWL</a:t>
            </a:r>
            <a:r>
              <a:rPr lang="zh-TW" altLang="en-US" sz="2000" dirty="0" smtClean="0">
                <a:latin typeface="+mj-ea"/>
                <a:ea typeface="+mj-ea"/>
              </a:rPr>
              <a:t>點至</a:t>
            </a:r>
            <a:r>
              <a:rPr lang="en-US" altLang="zh-TW" sz="2000" dirty="0" smtClean="0">
                <a:latin typeface="+mj-ea"/>
                <a:ea typeface="+mj-ea"/>
              </a:rPr>
              <a:t>10.Positon of Motor</a:t>
            </a:r>
            <a:r>
              <a:rPr lang="zh-TW" altLang="en-US" sz="2000" dirty="0" smtClean="0">
                <a:latin typeface="+mj-ea"/>
                <a:ea typeface="+mj-ea"/>
              </a:rPr>
              <a:t>調整取片位置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+mj-ea"/>
                <a:ea typeface="+mj-ea"/>
              </a:rPr>
              <a:t>更改單位</a:t>
            </a:r>
            <a:r>
              <a:rPr lang="en-US" altLang="zh-TW" sz="2000" dirty="0" smtClean="0">
                <a:latin typeface="+mj-ea"/>
                <a:ea typeface="+mj-ea"/>
              </a:rPr>
              <a:t>UD</a:t>
            </a:r>
            <a:r>
              <a:rPr lang="zh-TW" altLang="en-US" sz="2000" dirty="0" smtClean="0">
                <a:latin typeface="+mj-ea"/>
                <a:ea typeface="+mj-ea"/>
              </a:rPr>
              <a:t>以</a:t>
            </a:r>
            <a:r>
              <a:rPr lang="en-US" altLang="zh-TW" sz="2000" dirty="0" smtClean="0">
                <a:latin typeface="+mj-ea"/>
                <a:ea typeface="+mj-ea"/>
              </a:rPr>
              <a:t>50,100</a:t>
            </a:r>
            <a:r>
              <a:rPr lang="zh-TW" altLang="en-US" sz="2000" dirty="0" smtClean="0">
                <a:latin typeface="+mj-ea"/>
                <a:ea typeface="+mj-ea"/>
              </a:rPr>
              <a:t>為一個單位</a:t>
            </a:r>
            <a:r>
              <a:rPr lang="en-US" altLang="zh-TW" sz="2000" dirty="0" smtClean="0">
                <a:latin typeface="+mj-ea"/>
                <a:ea typeface="+mj-ea"/>
              </a:rPr>
              <a:t>,RT,FB</a:t>
            </a:r>
            <a:r>
              <a:rPr lang="zh-TW" altLang="en-US" sz="2000" dirty="0" smtClean="0">
                <a:latin typeface="+mj-ea"/>
                <a:ea typeface="+mj-ea"/>
              </a:rPr>
              <a:t>以</a:t>
            </a:r>
            <a:r>
              <a:rPr lang="en-US" altLang="zh-TW" sz="2000" dirty="0" smtClean="0">
                <a:latin typeface="+mj-ea"/>
                <a:ea typeface="+mj-ea"/>
              </a:rPr>
              <a:t>5,10</a:t>
            </a:r>
            <a:r>
              <a:rPr lang="zh-TW" altLang="en-US" sz="2000" dirty="0" smtClean="0">
                <a:latin typeface="+mj-ea"/>
                <a:ea typeface="+mj-ea"/>
              </a:rPr>
              <a:t>為一個單位做調整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6.</a:t>
            </a:r>
            <a:r>
              <a:rPr lang="zh-TW" altLang="en-US" sz="2000" dirty="0" smtClean="0">
                <a:latin typeface="+mj-ea"/>
                <a:ea typeface="+mj-ea"/>
              </a:rPr>
              <a:t>將</a:t>
            </a:r>
            <a:r>
              <a:rPr lang="en-US" altLang="zh-TW" sz="2000" dirty="0" smtClean="0">
                <a:latin typeface="+mj-ea"/>
                <a:ea typeface="+mj-ea"/>
              </a:rPr>
              <a:t>BOAT</a:t>
            </a:r>
            <a:r>
              <a:rPr lang="zh-TW" altLang="en-US" sz="2000" dirty="0" smtClean="0">
                <a:latin typeface="+mj-ea"/>
                <a:ea typeface="+mj-ea"/>
              </a:rPr>
              <a:t>升入</a:t>
            </a:r>
            <a:r>
              <a:rPr lang="en-US" altLang="zh-TW" sz="2000" dirty="0" smtClean="0">
                <a:latin typeface="+mj-ea"/>
                <a:ea typeface="+mj-ea"/>
              </a:rPr>
              <a:t>TUBE</a:t>
            </a:r>
            <a:r>
              <a:rPr lang="zh-TW" altLang="en-US" sz="2000" dirty="0" smtClean="0">
                <a:latin typeface="+mj-ea"/>
                <a:ea typeface="+mj-ea"/>
              </a:rPr>
              <a:t>內確認</a:t>
            </a:r>
            <a:r>
              <a:rPr lang="en-US" altLang="zh-TW" sz="2000" dirty="0" smtClean="0">
                <a:latin typeface="+mj-ea"/>
                <a:ea typeface="+mj-ea"/>
              </a:rPr>
              <a:t>CAP</a:t>
            </a:r>
            <a:r>
              <a:rPr lang="zh-TW" altLang="en-US" sz="2000" dirty="0" smtClean="0">
                <a:latin typeface="+mj-ea"/>
                <a:ea typeface="+mj-ea"/>
              </a:rPr>
              <a:t>彈簧壓縮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</a:rPr>
              <a:t>7.</a:t>
            </a:r>
            <a:r>
              <a:rPr lang="zh-TW" altLang="en-US" sz="2000" dirty="0">
                <a:latin typeface="+mj-ea"/>
              </a:rPr>
              <a:t>測漏 開啟</a:t>
            </a:r>
            <a:r>
              <a:rPr lang="en-US" altLang="zh-TW" sz="2000" dirty="0">
                <a:latin typeface="+mj-ea"/>
              </a:rPr>
              <a:t>SV</a:t>
            </a:r>
            <a:r>
              <a:rPr lang="zh-TW" altLang="en-US" sz="2000" dirty="0">
                <a:latin typeface="+mj-ea"/>
              </a:rPr>
              <a:t>關閉</a:t>
            </a:r>
            <a:r>
              <a:rPr lang="en-US" altLang="zh-TW" sz="2000" dirty="0">
                <a:latin typeface="+mj-ea"/>
              </a:rPr>
              <a:t>N2(MF1.2.3)</a:t>
            </a:r>
            <a:r>
              <a:rPr lang="zh-TW" altLang="en-US" sz="2000" dirty="0">
                <a:latin typeface="+mj-ea"/>
              </a:rPr>
              <a:t> 待壓力降至</a:t>
            </a:r>
            <a:r>
              <a:rPr lang="en-US" altLang="zh-TW" sz="2000" dirty="0">
                <a:latin typeface="+mj-ea"/>
              </a:rPr>
              <a:t>5Torr</a:t>
            </a:r>
            <a:r>
              <a:rPr lang="zh-TW" altLang="en-US" sz="2000" dirty="0">
                <a:latin typeface="+mj-ea"/>
              </a:rPr>
              <a:t>時開啟</a:t>
            </a:r>
            <a:r>
              <a:rPr lang="en-US" altLang="zh-TW" sz="2000" dirty="0">
                <a:latin typeface="+mj-ea"/>
              </a:rPr>
              <a:t>MV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</a:rPr>
              <a:t>(MV</a:t>
            </a:r>
            <a:r>
              <a:rPr lang="zh-TW" altLang="en-US" sz="2000" dirty="0">
                <a:latin typeface="+mj-ea"/>
              </a:rPr>
              <a:t>卡</a:t>
            </a:r>
            <a:r>
              <a:rPr lang="en-US" altLang="zh-TW" sz="2000" dirty="0">
                <a:latin typeface="+mj-ea"/>
              </a:rPr>
              <a:t>5Torr</a:t>
            </a:r>
            <a:r>
              <a:rPr lang="zh-TW" altLang="en-US" sz="2000" dirty="0">
                <a:latin typeface="+mj-ea"/>
              </a:rPr>
              <a:t>才能開啟</a:t>
            </a:r>
            <a:r>
              <a:rPr lang="en-US" altLang="zh-TW" sz="2000" dirty="0">
                <a:latin typeface="+mj-ea"/>
              </a:rPr>
              <a:t>)</a:t>
            </a:r>
            <a:r>
              <a:rPr lang="zh-TW" altLang="en-US" sz="2000" dirty="0">
                <a:latin typeface="+mj-ea"/>
              </a:rPr>
              <a:t>待壓力至</a:t>
            </a:r>
            <a:r>
              <a:rPr lang="en-US" altLang="zh-TW" sz="2000" dirty="0">
                <a:latin typeface="+mj-ea"/>
              </a:rPr>
              <a:t>00.00</a:t>
            </a:r>
            <a:r>
              <a:rPr lang="zh-TW" altLang="en-US" sz="2000" dirty="0">
                <a:latin typeface="+mj-ea"/>
              </a:rPr>
              <a:t> </a:t>
            </a:r>
            <a:r>
              <a:rPr lang="en-US" altLang="zh-TW" sz="2000" dirty="0" err="1">
                <a:latin typeface="+mj-ea"/>
              </a:rPr>
              <a:t>Torr</a:t>
            </a:r>
            <a:r>
              <a:rPr lang="zh-TW" altLang="en-US" sz="2000" dirty="0">
                <a:latin typeface="+mj-ea"/>
              </a:rPr>
              <a:t>時關閉</a:t>
            </a:r>
            <a:r>
              <a:rPr lang="en-US" altLang="zh-TW" sz="2000" dirty="0">
                <a:latin typeface="+mj-ea"/>
              </a:rPr>
              <a:t>SV</a:t>
            </a:r>
            <a:r>
              <a:rPr lang="zh-TW" altLang="en-US" sz="2000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MV</a:t>
            </a:r>
            <a:r>
              <a:rPr lang="zh-TW" altLang="en-US" sz="2000" dirty="0">
                <a:latin typeface="+mj-ea"/>
              </a:rPr>
              <a:t> 觀察壓力是否有變動</a:t>
            </a:r>
            <a:r>
              <a:rPr lang="en-US" altLang="zh-TW" sz="2000" dirty="0">
                <a:latin typeface="+mj-ea"/>
              </a:rPr>
              <a:t>130</a:t>
            </a:r>
            <a:r>
              <a:rPr lang="zh-TW" altLang="en-US" sz="2000" dirty="0">
                <a:latin typeface="+mj-ea"/>
              </a:rPr>
              <a:t>秒維持</a:t>
            </a:r>
            <a:r>
              <a:rPr lang="en-US" altLang="zh-TW" sz="2000" dirty="0">
                <a:latin typeface="+mj-ea"/>
              </a:rPr>
              <a:t>00.00 </a:t>
            </a:r>
            <a:r>
              <a:rPr lang="en-US" altLang="zh-TW" sz="2000" dirty="0" err="1">
                <a:latin typeface="+mj-ea"/>
              </a:rPr>
              <a:t>Torr</a:t>
            </a:r>
            <a:r>
              <a:rPr lang="zh-TW" altLang="en-US" sz="2000" dirty="0">
                <a:latin typeface="+mj-ea"/>
              </a:rPr>
              <a:t>後確認沒漏 </a:t>
            </a:r>
            <a:endParaRPr lang="en-US" altLang="zh-TW" sz="2000" dirty="0">
              <a:latin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</a:rPr>
              <a:t>8.PURGE</a:t>
            </a:r>
            <a:r>
              <a:rPr lang="zh-TW" altLang="en-US" sz="2000" dirty="0">
                <a:latin typeface="+mj-ea"/>
              </a:rPr>
              <a:t> 先開啟</a:t>
            </a:r>
            <a:r>
              <a:rPr lang="en-US" altLang="zh-TW" sz="2000" dirty="0">
                <a:latin typeface="+mj-ea"/>
              </a:rPr>
              <a:t>MV</a:t>
            </a:r>
            <a:r>
              <a:rPr lang="zh-TW" altLang="en-US" sz="2000" dirty="0">
                <a:latin typeface="+mj-ea"/>
              </a:rPr>
              <a:t> 再慢慢開啟</a:t>
            </a:r>
            <a:r>
              <a:rPr lang="en-US" altLang="zh-TW" sz="2000" dirty="0">
                <a:latin typeface="+mj-ea"/>
              </a:rPr>
              <a:t>N2(MF1.2.3)</a:t>
            </a:r>
            <a:r>
              <a:rPr lang="zh-TW" altLang="en-US" sz="2000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PURGE</a:t>
            </a:r>
            <a:r>
              <a:rPr lang="zh-TW" altLang="en-US" sz="2000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1HR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</a:rPr>
              <a:t>9.PURGE</a:t>
            </a:r>
            <a:r>
              <a:rPr lang="zh-TW" altLang="en-US" sz="2000" dirty="0">
                <a:latin typeface="+mj-ea"/>
              </a:rPr>
              <a:t>完 </a:t>
            </a:r>
            <a:r>
              <a:rPr lang="en-US" altLang="zh-TW" sz="2000" dirty="0">
                <a:latin typeface="+mj-ea"/>
              </a:rPr>
              <a:t>RUN</a:t>
            </a:r>
            <a:r>
              <a:rPr lang="zh-TW" altLang="en-US" sz="2000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COATING</a:t>
            </a:r>
            <a:r>
              <a:rPr lang="zh-TW" altLang="en-US" sz="2000" dirty="0">
                <a:latin typeface="+mj-ea"/>
              </a:rPr>
              <a:t> 程式</a:t>
            </a:r>
            <a:r>
              <a:rPr lang="en-US" altLang="zh-TW" sz="2000" dirty="0">
                <a:latin typeface="+mj-ea"/>
              </a:rPr>
              <a:t>(LP4COT)</a:t>
            </a:r>
            <a:endParaRPr lang="zh-TW" altLang="en-US" sz="2000" dirty="0">
              <a:latin typeface="+mj-ea"/>
            </a:endParaRPr>
          </a:p>
          <a:p>
            <a:pPr marL="0" indent="0">
              <a:buNone/>
            </a:pP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6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 smtClean="0">
                <a:solidFill>
                  <a:schemeClr val="tx1"/>
                </a:solidFill>
                <a:latin typeface="+mj-ea"/>
              </a:rPr>
              <a:t>12/30 </a:t>
            </a:r>
            <a:r>
              <a:rPr lang="en-US" altLang="zh-TW" sz="2500" dirty="0" smtClean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TW" sz="2500" dirty="0" smtClean="0">
                <a:solidFill>
                  <a:schemeClr val="tx1"/>
                </a:solidFill>
                <a:latin typeface="+mj-ea"/>
              </a:rPr>
            </a:br>
            <a:r>
              <a:rPr lang="en-US" altLang="zh-TW" sz="2100" dirty="0" smtClean="0">
                <a:solidFill>
                  <a:srgbClr val="FF0000"/>
                </a:solidFill>
                <a:latin typeface="+mj-ea"/>
              </a:rPr>
              <a:t>WSIX - 2D BPM (chamber D)</a:t>
            </a:r>
            <a:endParaRPr lang="zh-TW" altLang="en-US" sz="21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大略步驟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1.Chamber lid</a:t>
            </a:r>
            <a:r>
              <a:rPr lang="zh-TW" altLang="en-US" sz="2000" dirty="0">
                <a:latin typeface="+mj-ea"/>
                <a:ea typeface="+mj-ea"/>
              </a:rPr>
              <a:t>清潔更換</a:t>
            </a:r>
            <a:r>
              <a:rPr lang="en-US" altLang="zh-TW" sz="2000" dirty="0">
                <a:latin typeface="+mj-ea"/>
                <a:ea typeface="+mj-ea"/>
              </a:rPr>
              <a:t>O-Ring(Gas Feed)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2.LAMP</a:t>
            </a:r>
            <a:r>
              <a:rPr lang="zh-TW" altLang="en-US" sz="2000" dirty="0">
                <a:latin typeface="+mj-ea"/>
                <a:ea typeface="+mj-ea"/>
              </a:rPr>
              <a:t>檢查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更換</a:t>
            </a:r>
            <a:r>
              <a:rPr lang="en-US" altLang="zh-TW" sz="2000" dirty="0">
                <a:latin typeface="+mj-ea"/>
                <a:ea typeface="+mj-ea"/>
              </a:rPr>
              <a:t>Quartz Window</a:t>
            </a:r>
            <a:r>
              <a:rPr lang="zh-TW" altLang="en-US" sz="2000" dirty="0">
                <a:latin typeface="+mj-ea"/>
                <a:ea typeface="+mj-ea"/>
              </a:rPr>
              <a:t>及</a:t>
            </a:r>
            <a:r>
              <a:rPr lang="en-US" altLang="zh-TW" sz="2000" dirty="0">
                <a:latin typeface="+mj-ea"/>
                <a:ea typeface="+mj-ea"/>
              </a:rPr>
              <a:t>O-Ring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3.Check </a:t>
            </a:r>
            <a:r>
              <a:rPr lang="en-US" altLang="zh-TW" sz="2000" dirty="0" err="1">
                <a:latin typeface="+mj-ea"/>
                <a:ea typeface="+mj-ea"/>
              </a:rPr>
              <a:t>Susceptor</a:t>
            </a:r>
            <a:r>
              <a:rPr lang="zh-TW" altLang="zh-TW" sz="2000" dirty="0">
                <a:latin typeface="+mj-ea"/>
                <a:ea typeface="+mj-ea"/>
              </a:rPr>
              <a:t>於</a:t>
            </a:r>
            <a:r>
              <a:rPr lang="en-US" altLang="zh-TW" sz="2000" dirty="0">
                <a:latin typeface="+mj-ea"/>
                <a:ea typeface="+mj-ea"/>
              </a:rPr>
              <a:t>process</a:t>
            </a:r>
            <a:r>
              <a:rPr lang="zh-TW" altLang="zh-TW" sz="2000" dirty="0">
                <a:latin typeface="+mj-ea"/>
                <a:ea typeface="+mj-ea"/>
              </a:rPr>
              <a:t>時之</a:t>
            </a:r>
            <a:r>
              <a:rPr lang="zh-TW" altLang="zh-TW" sz="2000" dirty="0" smtClean="0">
                <a:latin typeface="+mj-ea"/>
                <a:ea typeface="+mj-ea"/>
              </a:rPr>
              <a:t>水平</a:t>
            </a:r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 smtClean="0">
                <a:latin typeface="+mj-ea"/>
                <a:ea typeface="+mj-ea"/>
              </a:rPr>
              <a:t>治具約</a:t>
            </a:r>
            <a:r>
              <a:rPr lang="en-US" altLang="zh-TW" sz="2000" dirty="0" smtClean="0">
                <a:latin typeface="+mj-ea"/>
                <a:ea typeface="+mj-ea"/>
              </a:rPr>
              <a:t>20)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1026" name="Picture 2" descr="wsix-3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977779"/>
            <a:ext cx="37814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3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24BBD41-60E5-45F0-B09D-77E7AF61BE1B}"/>
</file>

<file path=customXml/itemProps2.xml><?xml version="1.0" encoding="utf-8"?>
<ds:datastoreItem xmlns:ds="http://schemas.openxmlformats.org/officeDocument/2006/customXml" ds:itemID="{A6E2AC4C-FE06-4EB5-A213-DB7E597777DE}"/>
</file>

<file path=customXml/itemProps3.xml><?xml version="1.0" encoding="utf-8"?>
<ds:datastoreItem xmlns:ds="http://schemas.openxmlformats.org/officeDocument/2006/customXml" ds:itemID="{88FB37D9-6FDA-4FE5-9C59-BBAA7A32FCAF}"/>
</file>

<file path=docProps/app.xml><?xml version="1.0" encoding="utf-8"?>
<Properties xmlns="http://schemas.openxmlformats.org/officeDocument/2006/extended-properties" xmlns:vt="http://schemas.openxmlformats.org/officeDocument/2006/docPropsVTypes">
  <Template>Nuvoton佈景主題</Template>
  <TotalTime>18211</TotalTime>
  <Words>1087</Words>
  <Application>Microsoft Office PowerPoint</Application>
  <PresentationFormat>如螢幕大小 (4:3)</PresentationFormat>
  <Paragraphs>235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Franklin Gothic Book</vt:lpstr>
      <vt:lpstr>Perpetua</vt:lpstr>
      <vt:lpstr>微軟正黑體</vt:lpstr>
      <vt:lpstr>新細明體</vt:lpstr>
      <vt:lpstr>Arial</vt:lpstr>
      <vt:lpstr>Broadway</vt:lpstr>
      <vt:lpstr>Calibri</vt:lpstr>
      <vt:lpstr>Times New Roman</vt:lpstr>
      <vt:lpstr>Wingdings 2</vt:lpstr>
      <vt:lpstr>Nuvoton佈景主題</vt:lpstr>
      <vt:lpstr>爐管新人學習進度報告</vt:lpstr>
      <vt:lpstr>報告內容</vt:lpstr>
      <vt:lpstr>一、上回問題答案</vt:lpstr>
      <vt:lpstr>PowerPoint 簡報</vt:lpstr>
      <vt:lpstr>二、兩周PM經歷</vt:lpstr>
      <vt:lpstr>PowerPoint 簡報</vt:lpstr>
      <vt:lpstr>PowerPoint 簡報</vt:lpstr>
      <vt:lpstr>PowerPoint 簡報</vt:lpstr>
      <vt:lpstr>12/30  WSIX - 2D BPM (chamber D)</vt:lpstr>
      <vt:lpstr>PowerPoint 簡報</vt:lpstr>
      <vt:lpstr>PowerPoint 簡報</vt:lpstr>
      <vt:lpstr>Transfer test</vt:lpstr>
      <vt:lpstr>PowerPoint 簡報</vt:lpstr>
      <vt:lpstr>PowerPoint 簡報</vt:lpstr>
      <vt:lpstr>三、其他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四、總結 &amp; 心得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crazyhysteria</dc:creator>
  <cp:lastModifiedBy>S220 THChiu</cp:lastModifiedBy>
  <cp:revision>447</cp:revision>
  <dcterms:created xsi:type="dcterms:W3CDTF">2012-03-21T02:57:47Z</dcterms:created>
  <dcterms:modified xsi:type="dcterms:W3CDTF">2021-02-26T09:48:42Z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33700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